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4"/>
  </p:notesMasterIdLst>
  <p:handoutMasterIdLst>
    <p:handoutMasterId r:id="rId25"/>
  </p:handoutMasterIdLst>
  <p:sldIdLst>
    <p:sldId id="423" r:id="rId2"/>
    <p:sldId id="452" r:id="rId3"/>
    <p:sldId id="453" r:id="rId4"/>
    <p:sldId id="454" r:id="rId5"/>
    <p:sldId id="455" r:id="rId6"/>
    <p:sldId id="479" r:id="rId7"/>
    <p:sldId id="480" r:id="rId8"/>
    <p:sldId id="457" r:id="rId9"/>
    <p:sldId id="481" r:id="rId10"/>
    <p:sldId id="464" r:id="rId11"/>
    <p:sldId id="482" r:id="rId12"/>
    <p:sldId id="465" r:id="rId13"/>
    <p:sldId id="483" r:id="rId14"/>
    <p:sldId id="466" r:id="rId15"/>
    <p:sldId id="485" r:id="rId16"/>
    <p:sldId id="474" r:id="rId17"/>
    <p:sldId id="475" r:id="rId18"/>
    <p:sldId id="478" r:id="rId19"/>
    <p:sldId id="487" r:id="rId20"/>
    <p:sldId id="486" r:id="rId21"/>
    <p:sldId id="488" r:id="rId22"/>
    <p:sldId id="477" r:id="rId23"/>
  </p:sldIdLst>
  <p:sldSz cx="9144000" cy="6858000" type="screen4x3"/>
  <p:notesSz cx="9926638" cy="6797675"/>
  <p:custDataLst>
    <p:tags r:id="rId26"/>
  </p:custData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55" autoAdjust="0"/>
    <p:restoredTop sz="94417" autoAdjust="0"/>
  </p:normalViewPr>
  <p:slideViewPr>
    <p:cSldViewPr>
      <p:cViewPr varScale="1">
        <p:scale>
          <a:sx n="125" d="100"/>
          <a:sy n="125" d="100"/>
        </p:scale>
        <p:origin x="1536" y="9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22"/>
    </p:cViewPr>
  </p:sorterViewPr>
  <p:notesViewPr>
    <p:cSldViewPr>
      <p:cViewPr varScale="1">
        <p:scale>
          <a:sx n="70" d="100"/>
          <a:sy n="70" d="100"/>
        </p:scale>
        <p:origin x="-1680" y="-90"/>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0"/>
            <a:ext cx="4302136" cy="339515"/>
          </a:xfrm>
          <a:prstGeom prst="rect">
            <a:avLst/>
          </a:prstGeom>
        </p:spPr>
        <p:txBody>
          <a:bodyPr vert="horz" lIns="88203" tIns="44102" rIns="88203" bIns="44102" rtlCol="0"/>
          <a:lstStyle>
            <a:lvl1pPr algn="l">
              <a:defRPr sz="1200"/>
            </a:lvl1pPr>
          </a:lstStyle>
          <a:p>
            <a:endParaRPr lang="ko-KR" altLang="en-US"/>
          </a:p>
        </p:txBody>
      </p:sp>
      <p:sp>
        <p:nvSpPr>
          <p:cNvPr id="3" name="날짜 개체 틀 2"/>
          <p:cNvSpPr>
            <a:spLocks noGrp="1"/>
          </p:cNvSpPr>
          <p:nvPr>
            <p:ph type="dt" sz="quarter" idx="1"/>
          </p:nvPr>
        </p:nvSpPr>
        <p:spPr>
          <a:xfrm>
            <a:off x="5622285" y="0"/>
            <a:ext cx="4302136" cy="339515"/>
          </a:xfrm>
          <a:prstGeom prst="rect">
            <a:avLst/>
          </a:prstGeom>
        </p:spPr>
        <p:txBody>
          <a:bodyPr vert="horz" lIns="88203" tIns="44102" rIns="88203" bIns="44102" rtlCol="0"/>
          <a:lstStyle>
            <a:lvl1pPr algn="r">
              <a:defRPr sz="1200"/>
            </a:lvl1pPr>
          </a:lstStyle>
          <a:p>
            <a:fld id="{9681A0AE-D235-4586-800B-DB08096D6CBD}" type="datetimeFigureOut">
              <a:rPr lang="ko-KR" altLang="en-US" smtClean="0"/>
              <a:t>2021-06-08</a:t>
            </a:fld>
            <a:endParaRPr lang="ko-KR" altLang="en-US"/>
          </a:p>
        </p:txBody>
      </p:sp>
      <p:sp>
        <p:nvSpPr>
          <p:cNvPr id="4" name="바닥글 개체 틀 3"/>
          <p:cNvSpPr>
            <a:spLocks noGrp="1"/>
          </p:cNvSpPr>
          <p:nvPr>
            <p:ph type="ftr" sz="quarter" idx="2"/>
          </p:nvPr>
        </p:nvSpPr>
        <p:spPr>
          <a:xfrm>
            <a:off x="2" y="6457106"/>
            <a:ext cx="4302136" cy="339515"/>
          </a:xfrm>
          <a:prstGeom prst="rect">
            <a:avLst/>
          </a:prstGeom>
        </p:spPr>
        <p:txBody>
          <a:bodyPr vert="horz" lIns="88203" tIns="44102" rIns="88203" bIns="44102"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5622285" y="6457106"/>
            <a:ext cx="4302136" cy="339515"/>
          </a:xfrm>
          <a:prstGeom prst="rect">
            <a:avLst/>
          </a:prstGeom>
        </p:spPr>
        <p:txBody>
          <a:bodyPr vert="horz" lIns="88203" tIns="44102" rIns="88203" bIns="44102" rtlCol="0" anchor="b"/>
          <a:lstStyle>
            <a:lvl1pPr algn="r">
              <a:defRPr sz="1200"/>
            </a:lvl1pPr>
          </a:lstStyle>
          <a:p>
            <a:fld id="{72E686B8-1356-4842-B2C7-A33B06C78D8B}" type="slidenum">
              <a:rPr lang="ko-KR" altLang="en-US" smtClean="0"/>
              <a:t>‹#›</a:t>
            </a:fld>
            <a:endParaRPr lang="ko-KR" altLang="en-US"/>
          </a:p>
        </p:txBody>
      </p:sp>
    </p:spTree>
    <p:extLst>
      <p:ext uri="{BB962C8B-B14F-4D97-AF65-F5344CB8AC3E}">
        <p14:creationId xmlns:p14="http://schemas.microsoft.com/office/powerpoint/2010/main" val="3932894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3" y="0"/>
            <a:ext cx="4301543" cy="339884"/>
          </a:xfrm>
          <a:prstGeom prst="rect">
            <a:avLst/>
          </a:prstGeom>
        </p:spPr>
        <p:txBody>
          <a:bodyPr vert="horz" lIns="95559" tIns="47780" rIns="95559" bIns="47780" rtlCol="0"/>
          <a:lstStyle>
            <a:lvl1pPr algn="l">
              <a:defRPr sz="1300"/>
            </a:lvl1pPr>
          </a:lstStyle>
          <a:p>
            <a:endParaRPr lang="ko-KR" altLang="en-US"/>
          </a:p>
        </p:txBody>
      </p:sp>
      <p:sp>
        <p:nvSpPr>
          <p:cNvPr id="3" name="날짜 개체 틀 2"/>
          <p:cNvSpPr>
            <a:spLocks noGrp="1"/>
          </p:cNvSpPr>
          <p:nvPr>
            <p:ph type="dt" idx="1"/>
          </p:nvPr>
        </p:nvSpPr>
        <p:spPr>
          <a:xfrm>
            <a:off x="5622800" y="0"/>
            <a:ext cx="4301543" cy="339884"/>
          </a:xfrm>
          <a:prstGeom prst="rect">
            <a:avLst/>
          </a:prstGeom>
        </p:spPr>
        <p:txBody>
          <a:bodyPr vert="horz" lIns="95559" tIns="47780" rIns="95559" bIns="47780" rtlCol="0"/>
          <a:lstStyle>
            <a:lvl1pPr algn="r">
              <a:defRPr sz="1300"/>
            </a:lvl1pPr>
          </a:lstStyle>
          <a:p>
            <a:fld id="{D5D8B169-09AD-4F78-9B79-3DA53DB6446F}" type="datetimeFigureOut">
              <a:rPr lang="ko-KR" altLang="en-US" smtClean="0"/>
              <a:t>2021-06-08</a:t>
            </a:fld>
            <a:endParaRPr lang="ko-KR" altLang="en-US"/>
          </a:p>
        </p:txBody>
      </p:sp>
      <p:sp>
        <p:nvSpPr>
          <p:cNvPr id="4" name="슬라이드 이미지 개체 틀 3"/>
          <p:cNvSpPr>
            <a:spLocks noGrp="1" noRot="1" noChangeAspect="1"/>
          </p:cNvSpPr>
          <p:nvPr>
            <p:ph type="sldImg" idx="2"/>
          </p:nvPr>
        </p:nvSpPr>
        <p:spPr>
          <a:xfrm>
            <a:off x="3263900" y="511175"/>
            <a:ext cx="3398838" cy="2547938"/>
          </a:xfrm>
          <a:prstGeom prst="rect">
            <a:avLst/>
          </a:prstGeom>
          <a:noFill/>
          <a:ln w="12700">
            <a:solidFill>
              <a:prstClr val="black"/>
            </a:solidFill>
          </a:ln>
        </p:spPr>
        <p:txBody>
          <a:bodyPr vert="horz" lIns="95559" tIns="47780" rIns="95559" bIns="47780" rtlCol="0" anchor="ctr"/>
          <a:lstStyle/>
          <a:p>
            <a:endParaRPr lang="ko-KR" altLang="en-US"/>
          </a:p>
        </p:txBody>
      </p:sp>
      <p:sp>
        <p:nvSpPr>
          <p:cNvPr id="5" name="슬라이드 노트 개체 틀 4"/>
          <p:cNvSpPr>
            <a:spLocks noGrp="1"/>
          </p:cNvSpPr>
          <p:nvPr>
            <p:ph type="body" sz="quarter" idx="3"/>
          </p:nvPr>
        </p:nvSpPr>
        <p:spPr>
          <a:xfrm>
            <a:off x="992664" y="3228895"/>
            <a:ext cx="7941310" cy="3058954"/>
          </a:xfrm>
          <a:prstGeom prst="rect">
            <a:avLst/>
          </a:prstGeom>
        </p:spPr>
        <p:txBody>
          <a:bodyPr vert="horz" lIns="95559" tIns="47780" rIns="95559" bIns="47780"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3" y="6456613"/>
            <a:ext cx="4301543" cy="339884"/>
          </a:xfrm>
          <a:prstGeom prst="rect">
            <a:avLst/>
          </a:prstGeom>
        </p:spPr>
        <p:txBody>
          <a:bodyPr vert="horz" lIns="95559" tIns="47780" rIns="95559" bIns="47780" rtlCol="0" anchor="b"/>
          <a:lstStyle>
            <a:lvl1pPr algn="l">
              <a:defRPr sz="1300"/>
            </a:lvl1pPr>
          </a:lstStyle>
          <a:p>
            <a:endParaRPr lang="ko-KR" altLang="en-US"/>
          </a:p>
        </p:txBody>
      </p:sp>
      <p:sp>
        <p:nvSpPr>
          <p:cNvPr id="7" name="슬라이드 번호 개체 틀 6"/>
          <p:cNvSpPr>
            <a:spLocks noGrp="1"/>
          </p:cNvSpPr>
          <p:nvPr>
            <p:ph type="sldNum" sz="quarter" idx="5"/>
          </p:nvPr>
        </p:nvSpPr>
        <p:spPr>
          <a:xfrm>
            <a:off x="5622800" y="6456613"/>
            <a:ext cx="4301543" cy="339884"/>
          </a:xfrm>
          <a:prstGeom prst="rect">
            <a:avLst/>
          </a:prstGeom>
        </p:spPr>
        <p:txBody>
          <a:bodyPr vert="horz" lIns="95559" tIns="47780" rIns="95559" bIns="47780" rtlCol="0" anchor="b"/>
          <a:lstStyle>
            <a:lvl1pPr algn="r">
              <a:defRPr sz="1300"/>
            </a:lvl1pPr>
          </a:lstStyle>
          <a:p>
            <a:fld id="{F3620ED1-B248-440A-8481-ABC22B958941}" type="slidenum">
              <a:rPr lang="ko-KR" altLang="en-US" smtClean="0"/>
              <a:t>‹#›</a:t>
            </a:fld>
            <a:endParaRPr lang="ko-KR" altLang="en-US"/>
          </a:p>
        </p:txBody>
      </p:sp>
    </p:spTree>
    <p:extLst>
      <p:ext uri="{BB962C8B-B14F-4D97-AF65-F5344CB8AC3E}">
        <p14:creationId xmlns:p14="http://schemas.microsoft.com/office/powerpoint/2010/main" val="212585177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a:t>
            </a:fld>
            <a:endParaRPr lang="ko-KR" altLang="en-US"/>
          </a:p>
        </p:txBody>
      </p:sp>
    </p:spTree>
    <p:extLst>
      <p:ext uri="{BB962C8B-B14F-4D97-AF65-F5344CB8AC3E}">
        <p14:creationId xmlns:p14="http://schemas.microsoft.com/office/powerpoint/2010/main" val="987049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10</a:t>
            </a:fld>
            <a:endParaRPr lang="ko-KR" altLang="en-US"/>
          </a:p>
        </p:txBody>
      </p:sp>
    </p:spTree>
    <p:extLst>
      <p:ext uri="{BB962C8B-B14F-4D97-AF65-F5344CB8AC3E}">
        <p14:creationId xmlns:p14="http://schemas.microsoft.com/office/powerpoint/2010/main" val="2857606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11</a:t>
            </a:fld>
            <a:endParaRPr lang="ko-KR" altLang="en-US"/>
          </a:p>
        </p:txBody>
      </p:sp>
    </p:spTree>
    <p:extLst>
      <p:ext uri="{BB962C8B-B14F-4D97-AF65-F5344CB8AC3E}">
        <p14:creationId xmlns:p14="http://schemas.microsoft.com/office/powerpoint/2010/main" val="859494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12</a:t>
            </a:fld>
            <a:endParaRPr lang="ko-KR" altLang="en-US"/>
          </a:p>
        </p:txBody>
      </p:sp>
    </p:spTree>
    <p:extLst>
      <p:ext uri="{BB962C8B-B14F-4D97-AF65-F5344CB8AC3E}">
        <p14:creationId xmlns:p14="http://schemas.microsoft.com/office/powerpoint/2010/main" val="2137631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13</a:t>
            </a:fld>
            <a:endParaRPr lang="ko-KR" altLang="en-US"/>
          </a:p>
        </p:txBody>
      </p:sp>
    </p:spTree>
    <p:extLst>
      <p:ext uri="{BB962C8B-B14F-4D97-AF65-F5344CB8AC3E}">
        <p14:creationId xmlns:p14="http://schemas.microsoft.com/office/powerpoint/2010/main" val="2438301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14</a:t>
            </a:fld>
            <a:endParaRPr lang="ko-KR" altLang="en-US"/>
          </a:p>
        </p:txBody>
      </p:sp>
    </p:spTree>
    <p:extLst>
      <p:ext uri="{BB962C8B-B14F-4D97-AF65-F5344CB8AC3E}">
        <p14:creationId xmlns:p14="http://schemas.microsoft.com/office/powerpoint/2010/main" val="4034371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15</a:t>
            </a:fld>
            <a:endParaRPr lang="ko-KR" altLang="en-US"/>
          </a:p>
        </p:txBody>
      </p:sp>
    </p:spTree>
    <p:extLst>
      <p:ext uri="{BB962C8B-B14F-4D97-AF65-F5344CB8AC3E}">
        <p14:creationId xmlns:p14="http://schemas.microsoft.com/office/powerpoint/2010/main" val="8382403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16</a:t>
            </a:fld>
            <a:endParaRPr lang="ko-KR" altLang="en-US"/>
          </a:p>
        </p:txBody>
      </p:sp>
    </p:spTree>
    <p:extLst>
      <p:ext uri="{BB962C8B-B14F-4D97-AF65-F5344CB8AC3E}">
        <p14:creationId xmlns:p14="http://schemas.microsoft.com/office/powerpoint/2010/main" val="1695353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17</a:t>
            </a:fld>
            <a:endParaRPr lang="ko-KR" altLang="en-US"/>
          </a:p>
        </p:txBody>
      </p:sp>
    </p:spTree>
    <p:extLst>
      <p:ext uri="{BB962C8B-B14F-4D97-AF65-F5344CB8AC3E}">
        <p14:creationId xmlns:p14="http://schemas.microsoft.com/office/powerpoint/2010/main" val="3992257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18</a:t>
            </a:fld>
            <a:endParaRPr lang="ko-KR" altLang="en-US"/>
          </a:p>
        </p:txBody>
      </p:sp>
    </p:spTree>
    <p:extLst>
      <p:ext uri="{BB962C8B-B14F-4D97-AF65-F5344CB8AC3E}">
        <p14:creationId xmlns:p14="http://schemas.microsoft.com/office/powerpoint/2010/main" val="1231501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19</a:t>
            </a:fld>
            <a:endParaRPr lang="ko-KR" altLang="en-US"/>
          </a:p>
        </p:txBody>
      </p:sp>
    </p:spTree>
    <p:extLst>
      <p:ext uri="{BB962C8B-B14F-4D97-AF65-F5344CB8AC3E}">
        <p14:creationId xmlns:p14="http://schemas.microsoft.com/office/powerpoint/2010/main" val="443178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2</a:t>
            </a:fld>
            <a:endParaRPr lang="ko-KR" altLang="en-US"/>
          </a:p>
        </p:txBody>
      </p:sp>
    </p:spTree>
    <p:extLst>
      <p:ext uri="{BB962C8B-B14F-4D97-AF65-F5344CB8AC3E}">
        <p14:creationId xmlns:p14="http://schemas.microsoft.com/office/powerpoint/2010/main" val="20460899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20</a:t>
            </a:fld>
            <a:endParaRPr lang="ko-KR" altLang="en-US"/>
          </a:p>
        </p:txBody>
      </p:sp>
    </p:spTree>
    <p:extLst>
      <p:ext uri="{BB962C8B-B14F-4D97-AF65-F5344CB8AC3E}">
        <p14:creationId xmlns:p14="http://schemas.microsoft.com/office/powerpoint/2010/main" val="24221228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21</a:t>
            </a:fld>
            <a:endParaRPr lang="ko-KR" altLang="en-US"/>
          </a:p>
        </p:txBody>
      </p:sp>
    </p:spTree>
    <p:extLst>
      <p:ext uri="{BB962C8B-B14F-4D97-AF65-F5344CB8AC3E}">
        <p14:creationId xmlns:p14="http://schemas.microsoft.com/office/powerpoint/2010/main" val="31657769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22</a:t>
            </a:fld>
            <a:endParaRPr lang="ko-KR" altLang="en-US"/>
          </a:p>
        </p:txBody>
      </p:sp>
    </p:spTree>
    <p:extLst>
      <p:ext uri="{BB962C8B-B14F-4D97-AF65-F5344CB8AC3E}">
        <p14:creationId xmlns:p14="http://schemas.microsoft.com/office/powerpoint/2010/main" val="18479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3</a:t>
            </a:fld>
            <a:endParaRPr lang="ko-KR" altLang="en-US"/>
          </a:p>
        </p:txBody>
      </p:sp>
    </p:spTree>
    <p:extLst>
      <p:ext uri="{BB962C8B-B14F-4D97-AF65-F5344CB8AC3E}">
        <p14:creationId xmlns:p14="http://schemas.microsoft.com/office/powerpoint/2010/main" val="1637735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4</a:t>
            </a:fld>
            <a:endParaRPr lang="ko-KR" altLang="en-US"/>
          </a:p>
        </p:txBody>
      </p:sp>
    </p:spTree>
    <p:extLst>
      <p:ext uri="{BB962C8B-B14F-4D97-AF65-F5344CB8AC3E}">
        <p14:creationId xmlns:p14="http://schemas.microsoft.com/office/powerpoint/2010/main" val="3159077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5</a:t>
            </a:fld>
            <a:endParaRPr lang="ko-KR" altLang="en-US"/>
          </a:p>
        </p:txBody>
      </p:sp>
    </p:spTree>
    <p:extLst>
      <p:ext uri="{BB962C8B-B14F-4D97-AF65-F5344CB8AC3E}">
        <p14:creationId xmlns:p14="http://schemas.microsoft.com/office/powerpoint/2010/main" val="2741771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6</a:t>
            </a:fld>
            <a:endParaRPr lang="ko-KR" altLang="en-US"/>
          </a:p>
        </p:txBody>
      </p:sp>
    </p:spTree>
    <p:extLst>
      <p:ext uri="{BB962C8B-B14F-4D97-AF65-F5344CB8AC3E}">
        <p14:creationId xmlns:p14="http://schemas.microsoft.com/office/powerpoint/2010/main" val="2208995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7</a:t>
            </a:fld>
            <a:endParaRPr lang="ko-KR" altLang="en-US"/>
          </a:p>
        </p:txBody>
      </p:sp>
    </p:spTree>
    <p:extLst>
      <p:ext uri="{BB962C8B-B14F-4D97-AF65-F5344CB8AC3E}">
        <p14:creationId xmlns:p14="http://schemas.microsoft.com/office/powerpoint/2010/main" val="3537750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8</a:t>
            </a:fld>
            <a:endParaRPr lang="ko-KR" altLang="en-US"/>
          </a:p>
        </p:txBody>
      </p:sp>
    </p:spTree>
    <p:extLst>
      <p:ext uri="{BB962C8B-B14F-4D97-AF65-F5344CB8AC3E}">
        <p14:creationId xmlns:p14="http://schemas.microsoft.com/office/powerpoint/2010/main" val="1036588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9</a:t>
            </a:fld>
            <a:endParaRPr lang="ko-KR" altLang="en-US"/>
          </a:p>
        </p:txBody>
      </p:sp>
    </p:spTree>
    <p:extLst>
      <p:ext uri="{BB962C8B-B14F-4D97-AF65-F5344CB8AC3E}">
        <p14:creationId xmlns:p14="http://schemas.microsoft.com/office/powerpoint/2010/main" val="33585519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980728"/>
          </a:xfrm>
          <a:prstGeom prst="rect">
            <a:avLst/>
          </a:prstGeom>
        </p:spPr>
      </p:pic>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2021-06-08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a:xfrm>
            <a:off x="6372200" y="6381328"/>
            <a:ext cx="2133600" cy="365125"/>
          </a:xfrm>
        </p:spPr>
        <p:txBody>
          <a:bodyPr/>
          <a:lstStyle/>
          <a:p>
            <a:fld id="{8B08D0BC-27B5-4771-8107-B9935C943F8D}" type="slidenum">
              <a:rPr lang="ko-KR" altLang="en-US" smtClean="0"/>
              <a:pPr/>
              <a:t>‹#›</a:t>
            </a:fld>
            <a:endParaRPr lang="ko-KR" altLang="en-US"/>
          </a:p>
        </p:txBody>
      </p:sp>
      <p:sp>
        <p:nvSpPr>
          <p:cNvPr id="10" name="Line 9"/>
          <p:cNvSpPr>
            <a:spLocks noChangeShapeType="1"/>
          </p:cNvSpPr>
          <p:nvPr userDrawn="1"/>
        </p:nvSpPr>
        <p:spPr bwMode="auto">
          <a:xfrm flipV="1">
            <a:off x="179511" y="6324450"/>
            <a:ext cx="8774083" cy="0"/>
          </a:xfrm>
          <a:prstGeom prst="line">
            <a:avLst/>
          </a:prstGeom>
          <a:noFill/>
          <a:ln w="38100">
            <a:solidFill>
              <a:srgbClr val="6699FF"/>
            </a:solidFill>
            <a:round/>
            <a:headEnd/>
            <a:tailEnd/>
          </a:ln>
          <a:effectLst/>
        </p:spPr>
        <p:txBody>
          <a:bodyPr/>
          <a:lstStyle/>
          <a:p>
            <a:pPr>
              <a:defRPr/>
            </a:pPr>
            <a:endParaRPr lang="ko-KR" altLang="en-US"/>
          </a:p>
        </p:txBody>
      </p:sp>
    </p:spTree>
    <p:extLst>
      <p:ext uri="{BB962C8B-B14F-4D97-AF65-F5344CB8AC3E}">
        <p14:creationId xmlns:p14="http://schemas.microsoft.com/office/powerpoint/2010/main" val="291668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2021-06-08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83702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2021-06-08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52891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2021-06-08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
        <p:nvSpPr>
          <p:cNvPr id="7" name="Line 9"/>
          <p:cNvSpPr>
            <a:spLocks noChangeShapeType="1"/>
          </p:cNvSpPr>
          <p:nvPr userDrawn="1"/>
        </p:nvSpPr>
        <p:spPr bwMode="auto">
          <a:xfrm flipV="1">
            <a:off x="179511" y="6453336"/>
            <a:ext cx="8774083" cy="0"/>
          </a:xfrm>
          <a:prstGeom prst="line">
            <a:avLst/>
          </a:prstGeom>
          <a:noFill/>
          <a:ln w="38100">
            <a:solidFill>
              <a:srgbClr val="6699FF"/>
            </a:solidFill>
            <a:round/>
            <a:headEnd/>
            <a:tailEnd/>
          </a:ln>
          <a:effectLst/>
        </p:spPr>
        <p:txBody>
          <a:bodyPr/>
          <a:lstStyle/>
          <a:p>
            <a:pPr>
              <a:defRPr/>
            </a:pPr>
            <a:endParaRPr lang="ko-KR" altLang="en-US"/>
          </a:p>
        </p:txBody>
      </p:sp>
      <p:pic>
        <p:nvPicPr>
          <p:cNvPr id="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4194"/>
          <a:stretch/>
        </p:blipFill>
        <p:spPr bwMode="auto">
          <a:xfrm>
            <a:off x="8593265" y="6549261"/>
            <a:ext cx="371223" cy="277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42348" y="6554372"/>
            <a:ext cx="1562100" cy="280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7945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2021-06-08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78424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2021-06-08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50884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451C0B3C-2DC7-415D-B4A2-62074CE08834}" type="datetimeFigureOut">
              <a:rPr lang="ko-KR" altLang="en-US" smtClean="0"/>
              <a:pPr/>
              <a:t>2021-06-08</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1101577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451C0B3C-2DC7-415D-B4A2-62074CE08834}" type="datetimeFigureOut">
              <a:rPr lang="ko-KR" altLang="en-US" smtClean="0"/>
              <a:pPr/>
              <a:t>2021-06-08</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61049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51C0B3C-2DC7-415D-B4A2-62074CE08834}" type="datetimeFigureOut">
              <a:rPr lang="ko-KR" altLang="en-US" smtClean="0"/>
              <a:pPr/>
              <a:t>2021-06-08</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123387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2021-06-08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82490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2021-06-08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61186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p:cNvSpPr>
            <a:spLocks noGrp="1"/>
          </p:cNvSpPr>
          <p:nvPr>
            <p:ph type="dt" sz="half" idx="2"/>
          </p:nvPr>
        </p:nvSpPr>
        <p:spPr>
          <a:xfrm>
            <a:off x="457200" y="64482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C0B3C-2DC7-415D-B4A2-62074CE08834}" type="datetimeFigureOut">
              <a:rPr lang="ko-KR" altLang="en-US" smtClean="0"/>
              <a:pPr/>
              <a:t>2021-06-08</a:t>
            </a:fld>
            <a:endParaRPr lang="ko-KR" altLang="en-US" dirty="0"/>
          </a:p>
        </p:txBody>
      </p:sp>
      <p:sp>
        <p:nvSpPr>
          <p:cNvPr id="5" name="바닥글 개체 틀 4"/>
          <p:cNvSpPr>
            <a:spLocks noGrp="1"/>
          </p:cNvSpPr>
          <p:nvPr>
            <p:ph type="ftr" sz="quarter" idx="3"/>
          </p:nvPr>
        </p:nvSpPr>
        <p:spPr>
          <a:xfrm>
            <a:off x="3124200" y="64482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슬라이드 번호 개체 틀 5"/>
          <p:cNvSpPr>
            <a:spLocks noGrp="1"/>
          </p:cNvSpPr>
          <p:nvPr>
            <p:ph type="sldNum" sz="quarter" idx="4"/>
          </p:nvPr>
        </p:nvSpPr>
        <p:spPr>
          <a:xfrm>
            <a:off x="6553200" y="64482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8D0BC-27B5-4771-8107-B9935C943F8D}" type="slidenum">
              <a:rPr lang="ko-KR" altLang="en-US" smtClean="0"/>
              <a:pPr/>
              <a:t>‹#›</a:t>
            </a:fld>
            <a:endParaRPr lang="ko-KR" altLang="en-US"/>
          </a:p>
        </p:txBody>
      </p:sp>
      <p:sp>
        <p:nvSpPr>
          <p:cNvPr id="9" name="Line 9"/>
          <p:cNvSpPr>
            <a:spLocks noChangeShapeType="1"/>
          </p:cNvSpPr>
          <p:nvPr userDrawn="1"/>
        </p:nvSpPr>
        <p:spPr bwMode="auto">
          <a:xfrm flipV="1">
            <a:off x="179512" y="764704"/>
            <a:ext cx="8708110" cy="0"/>
          </a:xfrm>
          <a:prstGeom prst="line">
            <a:avLst/>
          </a:prstGeom>
          <a:noFill/>
          <a:ln w="38100">
            <a:solidFill>
              <a:srgbClr val="6699FF"/>
            </a:solidFill>
            <a:round/>
            <a:headEnd/>
            <a:tailEnd/>
          </a:ln>
          <a:effectLst/>
        </p:spPr>
        <p:txBody>
          <a:bodyPr/>
          <a:lstStyle/>
          <a:p>
            <a:pPr>
              <a:defRPr/>
            </a:pPr>
            <a:endParaRPr lang="ko-KR" altLang="en-US"/>
          </a:p>
        </p:txBody>
      </p:sp>
      <p:pic>
        <p:nvPicPr>
          <p:cNvPr id="16"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212453" y="57362"/>
            <a:ext cx="625745" cy="58759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4"/>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36480" y="657259"/>
            <a:ext cx="756000" cy="8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505988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hyperlink" Target="http://www.itu.int/itu-t/workprog/wp_item.aspx?isn=14679" TargetMode="External"/><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hyperlink" Target="http://www.itu.int/itu-t/workprog/wp_item.aspx?isn=14680" TargetMode="External"/><Relationship Id="rId5" Type="http://schemas.openxmlformats.org/officeDocument/2006/relationships/hyperlink" Target="http://www.itu.int/itu-t/workprog/wp_item.aspx?isn=16447" TargetMode="External"/><Relationship Id="rId4" Type="http://schemas.openxmlformats.org/officeDocument/2006/relationships/hyperlink" Target="http://www.itu.int/itu-t/workprog/wp_item.aspx?isn=16530"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8" Type="http://schemas.openxmlformats.org/officeDocument/2006/relationships/hyperlink" Target="http://www.itu.int/itu-t/workprog/wp_item.aspx?isn=16543" TargetMode="External"/><Relationship Id="rId3" Type="http://schemas.openxmlformats.org/officeDocument/2006/relationships/notesSlide" Target="../notesSlides/notesSlide12.xml"/><Relationship Id="rId7" Type="http://schemas.openxmlformats.org/officeDocument/2006/relationships/hyperlink" Target="http://www.itu.int/itu-t/workprog/wp_item.aspx?isn=16544" TargetMode="External"/><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hyperlink" Target="http://www.itu.int/itu-t/workprog/wp_item.aspx?isn=16449" TargetMode="External"/><Relationship Id="rId5" Type="http://schemas.openxmlformats.org/officeDocument/2006/relationships/hyperlink" Target="http://www.itu.int/itu-t/workprog/wp_item.aspx?isn=16448" TargetMode="External"/><Relationship Id="rId10" Type="http://schemas.openxmlformats.org/officeDocument/2006/relationships/hyperlink" Target="http://www.itu.int/itu-t/workprog/wp_item.aspx?isn=16542" TargetMode="External"/><Relationship Id="rId4" Type="http://schemas.openxmlformats.org/officeDocument/2006/relationships/hyperlink" Target="http://www.itu.int/itu-t/workprog/wp_item.aspx?isn=13766" TargetMode="External"/><Relationship Id="rId9" Type="http://schemas.openxmlformats.org/officeDocument/2006/relationships/hyperlink" Target="http://www.itu.int/itu-t/workprog/wp_item.aspx?isn=14035"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s://www.its.bldrdoc.gov/vqeg/vqeg-home.aspx"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hyperlink" Target="mailto:jens.berger@swissqual.com" TargetMode="External"/><Relationship Id="rId4" Type="http://schemas.openxmlformats.org/officeDocument/2006/relationships/hyperlink" Target="mailto:chulhee@yonsei.ac.kr"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hyperlink" Target="https://www.itu.int/md/meetingdoc.asp?lang=en&amp;parent=R19-WP6C-C-0070"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hyperlink" Target="https://www.itu.int/md/meetingdoc.asp?lang=en&amp;parent=R19-WP6C-C-0071" TargetMode="External"/><Relationship Id="rId4" Type="http://schemas.openxmlformats.org/officeDocument/2006/relationships/hyperlink" Target="https://www.itu.int/md/meetingdoc.asp?lang=en&amp;parent=R19-WP6C-C-0066"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27584" y="1412776"/>
            <a:ext cx="7772400" cy="1470025"/>
          </a:xfrm>
          <a:ln>
            <a:noFill/>
          </a:ln>
        </p:spPr>
        <p:txBody>
          <a:bodyPr>
            <a:noAutofit/>
          </a:bodyPr>
          <a:lstStyle/>
          <a:p>
            <a:pPr>
              <a:lnSpc>
                <a:spcPct val="150000"/>
              </a:lnSpc>
            </a:pPr>
            <a:r>
              <a:rPr lang="en-US" altLang="ko-KR" sz="5400" b="1" dirty="0">
                <a:solidFill>
                  <a:srgbClr val="FF0000"/>
                </a:solidFill>
                <a:ea typeface="MD아트체" pitchFamily="18" charset="-127"/>
                <a:cs typeface="한컴바탕" pitchFamily="18" charset="2"/>
              </a:rPr>
              <a:t>IRG-AVQA</a:t>
            </a:r>
            <a:br>
              <a:rPr lang="en-US" altLang="ko-KR" sz="5400" b="1" dirty="0">
                <a:solidFill>
                  <a:srgbClr val="FF0000"/>
                </a:solidFill>
                <a:ea typeface="MD아트체" pitchFamily="18" charset="-127"/>
                <a:cs typeface="한컴바탕" pitchFamily="18" charset="2"/>
              </a:rPr>
            </a:br>
            <a:r>
              <a:rPr lang="en-US" altLang="ko-KR" sz="1800" b="1" dirty="0">
                <a:ea typeface="MD아트체" pitchFamily="18" charset="-127"/>
                <a:cs typeface="한컴바탕" pitchFamily="18" charset="2"/>
              </a:rPr>
              <a:t>(</a:t>
            </a:r>
            <a:r>
              <a:rPr lang="en-US" altLang="ko-KR" sz="1800" b="1" dirty="0" err="1">
                <a:ea typeface="MD아트체" pitchFamily="18" charset="-127"/>
                <a:cs typeface="한컴바탕" pitchFamily="18" charset="2"/>
              </a:rPr>
              <a:t>Intersector</a:t>
            </a:r>
            <a:r>
              <a:rPr lang="en-US" altLang="ko-KR" sz="1800" b="1" dirty="0">
                <a:ea typeface="MD아트체" pitchFamily="18" charset="-127"/>
                <a:cs typeface="한컴바탕" pitchFamily="18" charset="2"/>
              </a:rPr>
              <a:t> Rapporteur Group Audiovisual Quality Assessment)</a:t>
            </a:r>
            <a:br>
              <a:rPr lang="en-US" altLang="ko-KR" sz="5400" b="1" dirty="0">
                <a:ea typeface="MD아트체" pitchFamily="18" charset="-127"/>
                <a:cs typeface="한컴바탕" pitchFamily="18" charset="2"/>
              </a:rPr>
            </a:br>
            <a:r>
              <a:rPr lang="en-US" altLang="ko-KR" sz="2800" b="1" dirty="0">
                <a:ea typeface="MD아트체" pitchFamily="18" charset="-127"/>
                <a:cs typeface="한컴바탕" pitchFamily="18" charset="2"/>
              </a:rPr>
              <a:t>Agenda</a:t>
            </a:r>
            <a:endParaRPr lang="ko-KR" altLang="en-US" sz="2800" b="1" dirty="0">
              <a:ea typeface="MD아트체" pitchFamily="18" charset="-127"/>
              <a:cs typeface="한컴바탕" pitchFamily="18" charset="2"/>
            </a:endParaRPr>
          </a:p>
        </p:txBody>
      </p:sp>
      <p:sp>
        <p:nvSpPr>
          <p:cNvPr id="3" name="부제목 2"/>
          <p:cNvSpPr>
            <a:spLocks noGrp="1"/>
          </p:cNvSpPr>
          <p:nvPr>
            <p:ph type="subTitle" idx="1"/>
          </p:nvPr>
        </p:nvSpPr>
        <p:spPr>
          <a:xfrm>
            <a:off x="2514660" y="4221088"/>
            <a:ext cx="4398248" cy="792088"/>
          </a:xfrm>
        </p:spPr>
        <p:txBody>
          <a:bodyPr>
            <a:noAutofit/>
          </a:bodyPr>
          <a:lstStyle/>
          <a:p>
            <a:r>
              <a:rPr lang="en-US" altLang="ko-KR" sz="2000" b="1" dirty="0">
                <a:solidFill>
                  <a:schemeClr val="tx1"/>
                </a:solidFill>
                <a:latin typeface="+mj-lt"/>
                <a:ea typeface="MD아트체" pitchFamily="18" charset="-127"/>
                <a:cs typeface="한컴바탕" pitchFamily="18" charset="2"/>
              </a:rPr>
              <a:t>June</a:t>
            </a:r>
            <a:r>
              <a:rPr lang="ko-KR" altLang="en-US" sz="2000" b="1" dirty="0">
                <a:solidFill>
                  <a:schemeClr val="tx1"/>
                </a:solidFill>
                <a:latin typeface="+mj-lt"/>
                <a:ea typeface="MD아트체" pitchFamily="18" charset="-127"/>
                <a:cs typeface="한컴바탕" pitchFamily="18" charset="2"/>
              </a:rPr>
              <a:t> </a:t>
            </a:r>
            <a:r>
              <a:rPr lang="en-US" altLang="ko-KR" sz="2000" b="1" dirty="0">
                <a:solidFill>
                  <a:schemeClr val="tx1"/>
                </a:solidFill>
                <a:latin typeface="+mj-lt"/>
                <a:ea typeface="MD아트체" pitchFamily="18" charset="-127"/>
                <a:cs typeface="한컴바탕" pitchFamily="18" charset="2"/>
              </a:rPr>
              <a:t>9, 2021</a:t>
            </a:r>
          </a:p>
          <a:p>
            <a:r>
              <a:rPr lang="en-US" altLang="ko-KR" sz="2000" b="1" dirty="0">
                <a:solidFill>
                  <a:schemeClr val="tx1"/>
                </a:solidFill>
                <a:ea typeface="MD아트체" pitchFamily="18" charset="-127"/>
                <a:cs typeface="한컴바탕" pitchFamily="18" charset="2"/>
              </a:rPr>
              <a:t>Online, Hosted by Kingston University London</a:t>
            </a:r>
            <a:endParaRPr lang="ko-KR" altLang="en-US" sz="1600" b="1" dirty="0">
              <a:solidFill>
                <a:schemeClr val="tx1"/>
              </a:solidFill>
              <a:ea typeface="MD아트체" pitchFamily="18" charset="-127"/>
              <a:cs typeface="한컴바탕" pitchFamily="18" charset="2"/>
            </a:endParaRPr>
          </a:p>
        </p:txBody>
      </p:sp>
      <p:sp>
        <p:nvSpPr>
          <p:cNvPr id="7" name="RS_Classification_Standard">
            <a:extLst>
              <a:ext uri="{FF2B5EF4-FFF2-40B4-BE49-F238E27FC236}">
                <a16:creationId xmlns:a16="http://schemas.microsoft.com/office/drawing/2014/main" id="{DA19B833-4283-4600-A35B-779E89AA1129}"/>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401309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2308324"/>
          </a:xfrm>
          <a:prstGeom prst="rect">
            <a:avLst/>
          </a:prstGeom>
          <a:noFill/>
        </p:spPr>
        <p:txBody>
          <a:bodyPr wrap="square" rtlCol="0">
            <a:spAutoFit/>
          </a:bodyPr>
          <a:lstStyle/>
          <a:p>
            <a:r>
              <a:rPr lang="en-US" altLang="ko-KR" sz="2400" b="1" dirty="0">
                <a:solidFill>
                  <a:srgbClr val="FF0000"/>
                </a:solidFill>
              </a:rPr>
              <a:t>Some work items of ITU-T SG12 Question 13 </a:t>
            </a:r>
            <a:br>
              <a:rPr lang="en-US" altLang="ko-KR" sz="2400" b="1" dirty="0">
                <a:solidFill>
                  <a:srgbClr val="FF0000"/>
                </a:solidFill>
              </a:rPr>
            </a:br>
            <a:r>
              <a:rPr lang="en-US" altLang="ko-KR" sz="2400" i="1" dirty="0"/>
              <a:t>(Rapporteurs: Kazuhisa </a:t>
            </a:r>
            <a:r>
              <a:rPr lang="en-US" altLang="ko-KR" sz="2400" i="1" dirty="0" err="1"/>
              <a:t>Yamagishi</a:t>
            </a:r>
            <a:r>
              <a:rPr lang="en-US" altLang="ko-KR" sz="2400" i="1" dirty="0"/>
              <a:t>, Rachel Huang)</a:t>
            </a:r>
          </a:p>
          <a:p>
            <a:endParaRPr lang="en-US" altLang="ko-KR" sz="2400" b="1" dirty="0"/>
          </a:p>
          <a:p>
            <a:endParaRPr lang="en-US" altLang="ko-KR" b="1" dirty="0"/>
          </a:p>
          <a:p>
            <a:endParaRPr lang="en-US" altLang="ko-KR" b="1" dirty="0"/>
          </a:p>
          <a:p>
            <a:r>
              <a:rPr lang="en-US" altLang="ko-KR" b="1" dirty="0"/>
              <a:t> </a:t>
            </a:r>
          </a:p>
          <a:p>
            <a:endParaRPr lang="ko-KR" altLang="en-US" dirty="0"/>
          </a:p>
        </p:txBody>
      </p:sp>
      <p:graphicFrame>
        <p:nvGraphicFramePr>
          <p:cNvPr id="4" name="표 3"/>
          <p:cNvGraphicFramePr>
            <a:graphicFrameLocks noGrp="1"/>
          </p:cNvGraphicFramePr>
          <p:nvPr>
            <p:extLst>
              <p:ext uri="{D42A27DB-BD31-4B8C-83A1-F6EECF244321}">
                <p14:modId xmlns:p14="http://schemas.microsoft.com/office/powerpoint/2010/main" val="142436385"/>
              </p:ext>
            </p:extLst>
          </p:nvPr>
        </p:nvGraphicFramePr>
        <p:xfrm>
          <a:off x="548792" y="2182679"/>
          <a:ext cx="8127664" cy="4252213"/>
        </p:xfrm>
        <a:graphic>
          <a:graphicData uri="http://schemas.openxmlformats.org/drawingml/2006/table">
            <a:tbl>
              <a:tblPr>
                <a:tableStyleId>{5C22544A-7EE6-4342-B048-85BDC9FD1C3A}</a:tableStyleId>
              </a:tblPr>
              <a:tblGrid>
                <a:gridCol w="2140696">
                  <a:extLst>
                    <a:ext uri="{9D8B030D-6E8A-4147-A177-3AD203B41FA5}">
                      <a16:colId xmlns:a16="http://schemas.microsoft.com/office/drawing/2014/main" val="20000"/>
                    </a:ext>
                  </a:extLst>
                </a:gridCol>
                <a:gridCol w="5986968">
                  <a:extLst>
                    <a:ext uri="{9D8B030D-6E8A-4147-A177-3AD203B41FA5}">
                      <a16:colId xmlns:a16="http://schemas.microsoft.com/office/drawing/2014/main" val="20001"/>
                    </a:ext>
                  </a:extLst>
                </a:gridCol>
              </a:tblGrid>
              <a:tr h="246883">
                <a:tc>
                  <a:txBody>
                    <a:bodyPr/>
                    <a:lstStyle/>
                    <a:p>
                      <a:pPr algn="l" fontAlgn="ctr"/>
                      <a:r>
                        <a:rPr lang="en-GB" sz="1600" b="1" u="none" strike="noStrike" dirty="0">
                          <a:effectLst/>
                        </a:rPr>
                        <a:t>Work item</a:t>
                      </a:r>
                      <a:endParaRPr lang="ko-KR" sz="1600" b="1" i="0" u="none" strike="noStrike" dirty="0">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tc>
                  <a:txBody>
                    <a:bodyPr/>
                    <a:lstStyle/>
                    <a:p>
                      <a:pPr algn="l" fontAlgn="ctr"/>
                      <a:r>
                        <a:rPr lang="en-GB" sz="1600" b="1" u="none" strike="noStrike">
                          <a:effectLst/>
                        </a:rPr>
                        <a:t>Subject / Title</a:t>
                      </a:r>
                      <a:endParaRPr lang="ko-KR" sz="1600" b="1" i="0" u="none" strike="noStrike">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0"/>
                  </a:ext>
                </a:extLst>
              </a:tr>
              <a:tr h="710840">
                <a:tc>
                  <a:txBody>
                    <a:bodyPr/>
                    <a:lstStyle/>
                    <a:p>
                      <a:pPr algn="l" fontAlgn="ctr"/>
                      <a:r>
                        <a:rPr lang="en-GB" sz="1800" b="1" u="none" strike="noStrike" dirty="0">
                          <a:effectLst/>
                          <a:hlinkClick r:id="rId4" tooltip="See more details"/>
                        </a:rPr>
                        <a:t>G.ODP</a:t>
                      </a:r>
                      <a:endParaRPr lang="ko-KR" sz="1800" b="1" i="0" u="none" strike="noStrike" dirty="0">
                        <a:solidFill>
                          <a:srgbClr val="0563C1"/>
                        </a:solidFill>
                        <a:effectLst/>
                        <a:latin typeface="맑은 고딕" panose="020B0503020000020004" pitchFamily="50" charset="-127"/>
                        <a:ea typeface="맑은 고딕" panose="020B0503020000020004" pitchFamily="50" charset="-127"/>
                      </a:endParaRPr>
                    </a:p>
                  </a:txBody>
                  <a:tcPr marL="3609" marR="3609" marT="3609" marB="0" anchor="ctr"/>
                </a:tc>
                <a:tc>
                  <a:txBody>
                    <a:bodyPr/>
                    <a:lstStyle/>
                    <a:p>
                      <a:pPr algn="l" fontAlgn="ctr"/>
                      <a:r>
                        <a:rPr lang="en-GB" sz="1600" b="1" u="none" strike="noStrike" dirty="0" err="1">
                          <a:effectLst/>
                        </a:rPr>
                        <a:t>QoS</a:t>
                      </a:r>
                      <a:r>
                        <a:rPr lang="en-GB" sz="1600" b="1" u="none" strike="noStrike" dirty="0">
                          <a:effectLst/>
                        </a:rPr>
                        <a:t> metrics for the assessment of the impact of fixed geographic </a:t>
                      </a:r>
                    </a:p>
                    <a:p>
                      <a:pPr algn="l" fontAlgn="ctr"/>
                      <a:r>
                        <a:rPr lang="en-GB" sz="1600" b="1" u="none" strike="noStrike" dirty="0">
                          <a:effectLst/>
                        </a:rPr>
                        <a:t>structures on telephony quality and call stability</a:t>
                      </a:r>
                      <a:endParaRPr lang="ko-KR" sz="1600" b="1" i="0" u="none" strike="noStrike" dirty="0">
                        <a:solidFill>
                          <a:srgbClr val="000066"/>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1"/>
                  </a:ext>
                </a:extLst>
              </a:tr>
              <a:tr h="437494">
                <a:tc>
                  <a:txBody>
                    <a:bodyPr/>
                    <a:lstStyle/>
                    <a:p>
                      <a:pPr algn="l" fontAlgn="ctr"/>
                      <a:r>
                        <a:rPr lang="en-GB" sz="1800" b="1" u="none" strike="noStrike">
                          <a:effectLst/>
                          <a:hlinkClick r:id="rId5" tooltip="See more details"/>
                        </a:rPr>
                        <a:t>G.OMMOG</a:t>
                      </a:r>
                      <a:endParaRPr lang="ko-KR" sz="1800" b="1" i="0" u="none" strike="noStrike">
                        <a:solidFill>
                          <a:srgbClr val="0563C1"/>
                        </a:solidFill>
                        <a:effectLst/>
                        <a:latin typeface="맑은 고딕" panose="020B0503020000020004" pitchFamily="50" charset="-127"/>
                        <a:ea typeface="맑은 고딕" panose="020B0503020000020004" pitchFamily="50" charset="-127"/>
                      </a:endParaRPr>
                    </a:p>
                  </a:txBody>
                  <a:tcPr marL="3609" marR="3609" marT="3609" marB="0" anchor="ctr"/>
                </a:tc>
                <a:tc>
                  <a:txBody>
                    <a:bodyPr/>
                    <a:lstStyle/>
                    <a:p>
                      <a:pPr algn="l" fontAlgn="ctr"/>
                      <a:r>
                        <a:rPr lang="en-GB" sz="1600" b="1" u="none" strike="noStrike">
                          <a:effectLst/>
                        </a:rPr>
                        <a:t>Opinion Model for Mobile Online Gaming applications</a:t>
                      </a:r>
                      <a:endParaRPr lang="ko-KR" sz="1600" b="1" i="0" u="none" strike="noStrike">
                        <a:solidFill>
                          <a:srgbClr val="000066"/>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2"/>
                  </a:ext>
                </a:extLst>
              </a:tr>
              <a:tr h="374995">
                <a:tc>
                  <a:txBody>
                    <a:bodyPr/>
                    <a:lstStyle/>
                    <a:p>
                      <a:pPr algn="l" fontAlgn="ctr"/>
                      <a:r>
                        <a:rPr lang="en-GB" sz="1800" b="1" u="none" strike="noStrike">
                          <a:effectLst/>
                          <a:hlinkClick r:id="rId6" tooltip="See more details"/>
                        </a:rPr>
                        <a:t>G.QoE-5G</a:t>
                      </a:r>
                      <a:endParaRPr lang="ko-KR" sz="1800" b="1" i="0" u="none" strike="noStrike">
                        <a:solidFill>
                          <a:srgbClr val="0563C1"/>
                        </a:solidFill>
                        <a:effectLst/>
                        <a:latin typeface="맑은 고딕" panose="020B0503020000020004" pitchFamily="50" charset="-127"/>
                        <a:ea typeface="맑은 고딕" panose="020B0503020000020004" pitchFamily="50" charset="-127"/>
                      </a:endParaRPr>
                    </a:p>
                  </a:txBody>
                  <a:tcPr marL="3609" marR="3609" marT="3609" marB="0" anchor="ctr"/>
                </a:tc>
                <a:tc>
                  <a:txBody>
                    <a:bodyPr/>
                    <a:lstStyle/>
                    <a:p>
                      <a:pPr algn="l" fontAlgn="ctr"/>
                      <a:r>
                        <a:rPr lang="en-GB" sz="1600" b="1" u="none" strike="noStrike">
                          <a:effectLst/>
                        </a:rPr>
                        <a:t>QoE factors for new services in 5G networks</a:t>
                      </a:r>
                      <a:endParaRPr lang="ko-KR" sz="1600" b="1" i="0" u="none" strike="noStrike">
                        <a:solidFill>
                          <a:srgbClr val="000066"/>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3"/>
                  </a:ext>
                </a:extLst>
              </a:tr>
              <a:tr h="562492">
                <a:tc>
                  <a:txBody>
                    <a:bodyPr/>
                    <a:lstStyle/>
                    <a:p>
                      <a:pPr algn="l" fontAlgn="ctr"/>
                      <a:r>
                        <a:rPr lang="en-GB" sz="1800" b="1" u="none" strike="noStrike" dirty="0" err="1">
                          <a:effectLst/>
                          <a:hlinkClick r:id="rId7" tooltip="See more details"/>
                        </a:rPr>
                        <a:t>G.QoE</a:t>
                      </a:r>
                      <a:r>
                        <a:rPr lang="en-GB" sz="1800" b="1" u="none" strike="noStrike" dirty="0">
                          <a:effectLst/>
                          <a:hlinkClick r:id="rId7" tooltip="See more details"/>
                        </a:rPr>
                        <a:t>-AR</a:t>
                      </a:r>
                      <a:endParaRPr lang="ko-KR" sz="1800" b="1" i="0" u="none" strike="noStrike" dirty="0">
                        <a:solidFill>
                          <a:srgbClr val="0563C1"/>
                        </a:solidFill>
                        <a:effectLst/>
                        <a:latin typeface="맑은 고딕" panose="020B0503020000020004" pitchFamily="50" charset="-127"/>
                        <a:ea typeface="맑은 고딕" panose="020B0503020000020004" pitchFamily="50" charset="-127"/>
                      </a:endParaRPr>
                    </a:p>
                  </a:txBody>
                  <a:tcPr marL="3609" marR="3609" marT="3609" marB="0" anchor="ctr"/>
                </a:tc>
                <a:tc>
                  <a:txBody>
                    <a:bodyPr/>
                    <a:lstStyle/>
                    <a:p>
                      <a:pPr algn="l" fontAlgn="ctr"/>
                      <a:r>
                        <a:rPr lang="en-GB" sz="1600" b="1" u="none" strike="noStrike" dirty="0">
                          <a:effectLst/>
                        </a:rPr>
                        <a:t>Quality of Experience (</a:t>
                      </a:r>
                      <a:r>
                        <a:rPr lang="en-GB" sz="1600" b="1" u="none" strike="noStrike" dirty="0" err="1">
                          <a:effectLst/>
                        </a:rPr>
                        <a:t>QoE</a:t>
                      </a:r>
                      <a:r>
                        <a:rPr lang="en-GB" sz="1600" b="1" u="none" strike="noStrike" dirty="0">
                          <a:effectLst/>
                        </a:rPr>
                        <a:t>) Influencing Factors for Augmented </a:t>
                      </a:r>
                    </a:p>
                    <a:p>
                      <a:pPr algn="l" fontAlgn="ctr"/>
                      <a:r>
                        <a:rPr lang="en-GB" sz="1600" b="1" u="none" strike="noStrike" dirty="0">
                          <a:effectLst/>
                        </a:rPr>
                        <a:t>Reality Services</a:t>
                      </a:r>
                      <a:endParaRPr lang="ko-KR" sz="1600" b="1" i="0" u="none" strike="noStrike" dirty="0">
                        <a:solidFill>
                          <a:srgbClr val="000066"/>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4"/>
                  </a:ext>
                </a:extLst>
              </a:tr>
              <a:tr h="249997">
                <a:tc>
                  <a:txBody>
                    <a:bodyPr/>
                    <a:lstStyle/>
                    <a:p>
                      <a:pPr algn="l" fontAlgn="ctr"/>
                      <a:r>
                        <a:rPr lang="en-GB" sz="1600" b="1" u="none" strike="noStrike">
                          <a:effectLst/>
                        </a:rPr>
                        <a:t>GSTR-5GQoE</a:t>
                      </a:r>
                      <a:endParaRPr lang="ko-KR" sz="1600" b="1" i="0" u="none" strike="noStrike">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tc>
                  <a:txBody>
                    <a:bodyPr/>
                    <a:lstStyle/>
                    <a:p>
                      <a:pPr algn="l" fontAlgn="ctr"/>
                      <a:r>
                        <a:rPr lang="en-GB" sz="1600" b="1" u="none" strike="noStrike">
                          <a:effectLst/>
                        </a:rPr>
                        <a:t>QoE requirements for 5G services</a:t>
                      </a:r>
                      <a:endParaRPr lang="ko-KR" sz="1600" b="1" i="0" u="none" strike="noStrike">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5"/>
                  </a:ext>
                </a:extLst>
              </a:tr>
              <a:tr h="687491">
                <a:tc>
                  <a:txBody>
                    <a:bodyPr/>
                    <a:lstStyle/>
                    <a:p>
                      <a:pPr algn="l" fontAlgn="ctr"/>
                      <a:r>
                        <a:rPr lang="en-GB" sz="1600" b="1" u="none" strike="noStrike">
                          <a:effectLst/>
                        </a:rPr>
                        <a:t>SupplGQoECAT</a:t>
                      </a:r>
                      <a:endParaRPr lang="ko-KR" sz="1600" b="1" i="0" u="none" strike="noStrike">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tc>
                  <a:txBody>
                    <a:bodyPr/>
                    <a:lstStyle/>
                    <a:p>
                      <a:pPr algn="l" fontAlgn="ctr"/>
                      <a:r>
                        <a:rPr lang="en-GB" sz="1600" b="1" u="none" strike="noStrike" dirty="0" err="1">
                          <a:effectLst/>
                        </a:rPr>
                        <a:t>QoE</a:t>
                      </a:r>
                      <a:r>
                        <a:rPr lang="en-GB" sz="1600" b="1" u="none" strike="noStrike" dirty="0">
                          <a:effectLst/>
                        </a:rPr>
                        <a:t> influencing factors for high definition (HD) video customized </a:t>
                      </a:r>
                    </a:p>
                    <a:p>
                      <a:pPr algn="l" fontAlgn="ctr"/>
                      <a:r>
                        <a:rPr lang="en-GB" sz="1600" b="1" u="none" strike="noStrike" dirty="0">
                          <a:effectLst/>
                        </a:rPr>
                        <a:t>alerting tone (CAT) services</a:t>
                      </a:r>
                      <a:endParaRPr lang="ko-KR" sz="1600" b="1" i="0" u="none" strike="noStrike" dirty="0">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6"/>
                  </a:ext>
                </a:extLst>
              </a:tr>
              <a:tr h="490166">
                <a:tc>
                  <a:txBody>
                    <a:bodyPr/>
                    <a:lstStyle/>
                    <a:p>
                      <a:pPr algn="l" fontAlgn="ctr"/>
                      <a:r>
                        <a:rPr lang="en-GB" sz="1600" b="1" u="none" strike="noStrike">
                          <a:effectLst/>
                        </a:rPr>
                        <a:t>SupplGQoEMVV</a:t>
                      </a:r>
                      <a:endParaRPr lang="ko-KR" sz="1600" b="1" i="0" u="none" strike="noStrike">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tc>
                  <a:txBody>
                    <a:bodyPr/>
                    <a:lstStyle/>
                    <a:p>
                      <a:pPr algn="l" fontAlgn="ctr"/>
                      <a:r>
                        <a:rPr lang="en-GB" sz="1600" b="1" u="none" strike="noStrike">
                          <a:effectLst/>
                        </a:rPr>
                        <a:t>QoE influencing factors for Multi-View Video(MVV) services</a:t>
                      </a:r>
                      <a:endParaRPr lang="ko-KR" sz="1600" b="1" i="0" u="none" strike="noStrike">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7"/>
                  </a:ext>
                </a:extLst>
              </a:tr>
              <a:tr h="490166">
                <a:tc>
                  <a:txBody>
                    <a:bodyPr/>
                    <a:lstStyle/>
                    <a:p>
                      <a:pPr algn="l" fontAlgn="ctr"/>
                      <a:r>
                        <a:rPr lang="en-GB" sz="1600" b="1" u="none" strike="noStrike" dirty="0">
                          <a:effectLst/>
                        </a:rPr>
                        <a:t>G.1035</a:t>
                      </a:r>
                      <a:endParaRPr lang="ko-KR" sz="1600" b="1" i="0" u="none" strike="noStrike" dirty="0">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tc>
                  <a:txBody>
                    <a:bodyPr/>
                    <a:lstStyle/>
                    <a:p>
                      <a:pPr algn="l" fontAlgn="ctr"/>
                      <a:r>
                        <a:rPr lang="en-GB" sz="1600" b="1" u="none" strike="noStrike" dirty="0">
                          <a:effectLst/>
                        </a:rPr>
                        <a:t>Influencing factors on quality of experience for virtual reality </a:t>
                      </a:r>
                    </a:p>
                    <a:p>
                      <a:pPr algn="l" fontAlgn="ctr"/>
                      <a:r>
                        <a:rPr lang="en-GB" sz="1600" b="1" u="none" strike="noStrike" dirty="0">
                          <a:effectLst/>
                        </a:rPr>
                        <a:t>services</a:t>
                      </a:r>
                      <a:endParaRPr lang="ko-KR" sz="1600" b="1" i="0" u="none" strike="noStrike" dirty="0">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8"/>
                  </a:ext>
                </a:extLst>
              </a:tr>
            </a:tbl>
          </a:graphicData>
        </a:graphic>
      </p:graphicFrame>
      <p:sp>
        <p:nvSpPr>
          <p:cNvPr id="9" name="RS_Classification_Standard">
            <a:extLst>
              <a:ext uri="{FF2B5EF4-FFF2-40B4-BE49-F238E27FC236}">
                <a16:creationId xmlns:a16="http://schemas.microsoft.com/office/drawing/2014/main" id="{03D39B86-10DC-479C-A112-F9954F35252D}"/>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3901615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5078313"/>
          </a:xfrm>
          <a:prstGeom prst="rect">
            <a:avLst/>
          </a:prstGeom>
          <a:noFill/>
        </p:spPr>
        <p:txBody>
          <a:bodyPr wrap="square" rtlCol="0">
            <a:spAutoFit/>
          </a:bodyPr>
          <a:lstStyle/>
          <a:p>
            <a:r>
              <a:rPr lang="en-US" altLang="ko-KR" sz="2400" b="1" dirty="0">
                <a:solidFill>
                  <a:srgbClr val="FF0000"/>
                </a:solidFill>
              </a:rPr>
              <a:t>Some contributions of ITU-T SG12 Question 13 </a:t>
            </a:r>
            <a:br>
              <a:rPr lang="en-US" altLang="ko-KR" sz="2400" b="1" dirty="0">
                <a:solidFill>
                  <a:srgbClr val="FF0000"/>
                </a:solidFill>
              </a:rPr>
            </a:br>
            <a:r>
              <a:rPr lang="en-US" altLang="ko-KR" sz="2400" i="1" dirty="0"/>
              <a:t>(Rapporteurs: Kazuhisa Yamagishi, Rachel Huang)</a:t>
            </a:r>
          </a:p>
          <a:p>
            <a:endParaRPr lang="en-US" altLang="ko-KR" sz="2400" b="1" dirty="0"/>
          </a:p>
          <a:p>
            <a:pPr marL="342900" indent="-342900">
              <a:spcAft>
                <a:spcPts val="1200"/>
              </a:spcAft>
              <a:buFont typeface="Arial" panose="020B0604020202020204" pitchFamily="34" charset="0"/>
              <a:buChar char="•"/>
            </a:pPr>
            <a:r>
              <a:rPr lang="en-US" altLang="ko-KR" sz="2000" dirty="0"/>
              <a:t>[C546] Evaluation of Various Motion Interpolation Algorithms to Improve 360° Video </a:t>
            </a:r>
          </a:p>
          <a:p>
            <a:pPr marL="342900" indent="-342900">
              <a:spcAft>
                <a:spcPts val="1200"/>
              </a:spcAft>
              <a:buFont typeface="Arial" panose="020B0604020202020204" pitchFamily="34" charset="0"/>
              <a:buChar char="•"/>
            </a:pPr>
            <a:r>
              <a:rPr lang="en-US" altLang="ko-KR" sz="2000" dirty="0"/>
              <a:t>[C548] Quality Proposal for new Work Item </a:t>
            </a:r>
            <a:r>
              <a:rPr lang="en-US" altLang="ko-KR" sz="2000" dirty="0" err="1"/>
              <a:t>P.IntVR</a:t>
            </a:r>
            <a:r>
              <a:rPr lang="en-US" altLang="ko-KR" sz="2000" dirty="0"/>
              <a:t>: Subjective Test Methods for Interactive Virtual Reality Applications </a:t>
            </a:r>
          </a:p>
          <a:p>
            <a:pPr marL="342900" indent="-342900">
              <a:spcAft>
                <a:spcPts val="1200"/>
              </a:spcAft>
              <a:buFont typeface="Arial" panose="020B0604020202020204" pitchFamily="34" charset="0"/>
              <a:buChar char="•"/>
            </a:pPr>
            <a:r>
              <a:rPr lang="en-US" altLang="ko-KR" sz="2000" dirty="0"/>
              <a:t>[C556] Standardization work of relevance for assessment of XR meetings  </a:t>
            </a:r>
          </a:p>
          <a:p>
            <a:pPr marL="342900" indent="-342900">
              <a:spcAft>
                <a:spcPts val="1200"/>
              </a:spcAft>
              <a:buFont typeface="Arial" panose="020B0604020202020204" pitchFamily="34" charset="0"/>
              <a:buChar char="•"/>
            </a:pPr>
            <a:r>
              <a:rPr lang="en-US" altLang="ko-KR" sz="2000" dirty="0"/>
              <a:t>[C556] Contribution to ITU-T Rec G.1035: Contribution for Human Influencing Factors - Static and Dynamic Human Factors</a:t>
            </a:r>
          </a:p>
          <a:p>
            <a:endParaRPr lang="en-US" altLang="ko-KR" b="1" dirty="0"/>
          </a:p>
          <a:p>
            <a:endParaRPr lang="en-US" altLang="ko-KR" b="1" dirty="0"/>
          </a:p>
          <a:p>
            <a:r>
              <a:rPr lang="en-US" altLang="ko-KR" b="1" dirty="0"/>
              <a:t> </a:t>
            </a:r>
          </a:p>
          <a:p>
            <a:endParaRPr lang="ko-KR" altLang="en-US" dirty="0"/>
          </a:p>
        </p:txBody>
      </p:sp>
      <p:sp>
        <p:nvSpPr>
          <p:cNvPr id="7" name="RS_Classification_Standard">
            <a:extLst>
              <a:ext uri="{FF2B5EF4-FFF2-40B4-BE49-F238E27FC236}">
                <a16:creationId xmlns:a16="http://schemas.microsoft.com/office/drawing/2014/main" id="{0C315C5B-F4AA-4D4B-AC9E-2C80C516182E}"/>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2427082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2616101"/>
          </a:xfrm>
          <a:prstGeom prst="rect">
            <a:avLst/>
          </a:prstGeom>
          <a:noFill/>
        </p:spPr>
        <p:txBody>
          <a:bodyPr wrap="square" rtlCol="0">
            <a:spAutoFit/>
          </a:bodyPr>
          <a:lstStyle/>
          <a:p>
            <a:r>
              <a:rPr lang="en-US" altLang="ko-KR" sz="2400" b="1" dirty="0">
                <a:solidFill>
                  <a:srgbClr val="FF0000"/>
                </a:solidFill>
              </a:rPr>
              <a:t>Some work items of ITU-T SG12 Question 14 </a:t>
            </a:r>
            <a:br>
              <a:rPr lang="en-US" altLang="ko-KR" sz="2400" b="1" dirty="0">
                <a:solidFill>
                  <a:srgbClr val="FF0000"/>
                </a:solidFill>
              </a:rPr>
            </a:br>
            <a:r>
              <a:rPr lang="en-US" altLang="ko-KR" sz="2400" i="1" dirty="0"/>
              <a:t>(Rapporteurs: </a:t>
            </a:r>
            <a:r>
              <a:rPr lang="en-US" altLang="ko-KR" sz="2400" i="1" dirty="0" err="1"/>
              <a:t>Jörgen</a:t>
            </a:r>
            <a:r>
              <a:rPr lang="en-US" altLang="ko-KR" sz="2400" i="1" dirty="0"/>
              <a:t> </a:t>
            </a:r>
            <a:r>
              <a:rPr lang="en-US" altLang="ko-KR" sz="2400" i="1" dirty="0" err="1"/>
              <a:t>Gustafsson</a:t>
            </a:r>
            <a:r>
              <a:rPr lang="en-US" altLang="ko-KR" sz="2400" i="1" dirty="0"/>
              <a:t>, Alexander </a:t>
            </a:r>
            <a:r>
              <a:rPr lang="en-US" altLang="ko-KR" sz="2400" i="1" dirty="0" err="1"/>
              <a:t>Raake</a:t>
            </a:r>
            <a:r>
              <a:rPr lang="en-US" altLang="ko-KR" sz="2400" i="1" dirty="0"/>
              <a:t>)</a:t>
            </a:r>
          </a:p>
          <a:p>
            <a:endParaRPr lang="en-US" altLang="ko-KR" sz="2400" b="1" dirty="0"/>
          </a:p>
          <a:p>
            <a:pPr marL="285750" indent="-285750">
              <a:buFont typeface="Arial" panose="020B0604020202020204" pitchFamily="34" charset="0"/>
              <a:buChar char="•"/>
            </a:pPr>
            <a:br>
              <a:rPr lang="en-US" altLang="ko-KR" sz="2000" b="1" dirty="0"/>
            </a:br>
            <a:endParaRPr lang="en-US" altLang="ko-KR" b="1" dirty="0"/>
          </a:p>
          <a:p>
            <a:endParaRPr lang="en-US" altLang="ko-KR" b="1" dirty="0"/>
          </a:p>
          <a:p>
            <a:r>
              <a:rPr lang="en-US" altLang="ko-KR" b="1" dirty="0"/>
              <a:t> </a:t>
            </a:r>
          </a:p>
          <a:p>
            <a:endParaRPr lang="ko-KR" altLang="en-US" dirty="0"/>
          </a:p>
        </p:txBody>
      </p:sp>
      <p:graphicFrame>
        <p:nvGraphicFramePr>
          <p:cNvPr id="3" name="표 2"/>
          <p:cNvGraphicFramePr>
            <a:graphicFrameLocks noGrp="1"/>
          </p:cNvGraphicFramePr>
          <p:nvPr>
            <p:extLst>
              <p:ext uri="{D42A27DB-BD31-4B8C-83A1-F6EECF244321}">
                <p14:modId xmlns:p14="http://schemas.microsoft.com/office/powerpoint/2010/main" val="2836078640"/>
              </p:ext>
            </p:extLst>
          </p:nvPr>
        </p:nvGraphicFramePr>
        <p:xfrm>
          <a:off x="439768" y="2276872"/>
          <a:ext cx="8291264" cy="3664440"/>
        </p:xfrm>
        <a:graphic>
          <a:graphicData uri="http://schemas.openxmlformats.org/drawingml/2006/table">
            <a:tbl>
              <a:tblPr firstRow="1" firstCol="1" bandRow="1">
                <a:tableStyleId>{5C22544A-7EE6-4342-B048-85BDC9FD1C3A}</a:tableStyleId>
              </a:tblPr>
              <a:tblGrid>
                <a:gridCol w="1673376">
                  <a:extLst>
                    <a:ext uri="{9D8B030D-6E8A-4147-A177-3AD203B41FA5}">
                      <a16:colId xmlns:a16="http://schemas.microsoft.com/office/drawing/2014/main" val="20000"/>
                    </a:ext>
                  </a:extLst>
                </a:gridCol>
                <a:gridCol w="6617888">
                  <a:extLst>
                    <a:ext uri="{9D8B030D-6E8A-4147-A177-3AD203B41FA5}">
                      <a16:colId xmlns:a16="http://schemas.microsoft.com/office/drawing/2014/main" val="20001"/>
                    </a:ext>
                  </a:extLst>
                </a:gridCol>
              </a:tblGrid>
              <a:tr h="293356">
                <a:tc>
                  <a:txBody>
                    <a:bodyPr/>
                    <a:lstStyle/>
                    <a:p>
                      <a:pPr algn="ctr">
                        <a:lnSpc>
                          <a:spcPct val="107000"/>
                        </a:lnSpc>
                        <a:spcBef>
                          <a:spcPts val="600"/>
                        </a:spcBef>
                        <a:spcAft>
                          <a:spcPts val="0"/>
                        </a:spcAft>
                      </a:pPr>
                      <a:r>
                        <a:rPr lang="en-GB" sz="1400" dirty="0">
                          <a:effectLst/>
                        </a:rPr>
                        <a:t>Work item</a:t>
                      </a:r>
                      <a:endParaRPr lang="ko-KR" sz="2800"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tc>
                  <a:txBody>
                    <a:bodyPr/>
                    <a:lstStyle/>
                    <a:p>
                      <a:pPr algn="ctr">
                        <a:lnSpc>
                          <a:spcPct val="107000"/>
                        </a:lnSpc>
                        <a:spcBef>
                          <a:spcPts val="600"/>
                        </a:spcBef>
                        <a:spcAft>
                          <a:spcPts val="0"/>
                        </a:spcAft>
                      </a:pPr>
                      <a:r>
                        <a:rPr lang="en-GB" sz="1400" dirty="0">
                          <a:effectLst/>
                        </a:rPr>
                        <a:t>Subject / Title</a:t>
                      </a:r>
                      <a:endParaRPr lang="ko-KR" sz="2800"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0"/>
                  </a:ext>
                </a:extLst>
              </a:tr>
              <a:tr h="293356">
                <a:tc>
                  <a:txBody>
                    <a:bodyPr/>
                    <a:lstStyle/>
                    <a:p>
                      <a:pPr>
                        <a:lnSpc>
                          <a:spcPct val="107000"/>
                        </a:lnSpc>
                        <a:spcBef>
                          <a:spcPts val="600"/>
                        </a:spcBef>
                        <a:spcAft>
                          <a:spcPts val="0"/>
                        </a:spcAft>
                      </a:pPr>
                      <a:r>
                        <a:rPr lang="en-GB" sz="1600" b="1" u="sng" dirty="0">
                          <a:effectLst/>
                          <a:hlinkClick r:id="rId4" tooltip="See more details"/>
                        </a:rPr>
                        <a:t>P.120X.GUIDE</a:t>
                      </a:r>
                      <a:endParaRPr lang="ko-KR" sz="32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tc>
                  <a:txBody>
                    <a:bodyPr/>
                    <a:lstStyle/>
                    <a:p>
                      <a:pPr>
                        <a:lnSpc>
                          <a:spcPct val="107000"/>
                        </a:lnSpc>
                        <a:spcBef>
                          <a:spcPts val="600"/>
                        </a:spcBef>
                        <a:spcAft>
                          <a:spcPts val="0"/>
                        </a:spcAft>
                      </a:pPr>
                      <a:r>
                        <a:rPr lang="en-GB" sz="1600" b="1" dirty="0">
                          <a:effectLst/>
                        </a:rPr>
                        <a:t>Guidance for the use of P.1201 and P.1202 in operational contexts</a:t>
                      </a:r>
                      <a:endParaRPr lang="ko-KR" sz="32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1"/>
                  </a:ext>
                </a:extLst>
              </a:tr>
              <a:tr h="565267">
                <a:tc>
                  <a:txBody>
                    <a:bodyPr/>
                    <a:lstStyle/>
                    <a:p>
                      <a:pPr>
                        <a:lnSpc>
                          <a:spcPct val="107000"/>
                        </a:lnSpc>
                        <a:spcBef>
                          <a:spcPts val="600"/>
                        </a:spcBef>
                        <a:spcAft>
                          <a:spcPts val="0"/>
                        </a:spcAft>
                      </a:pPr>
                      <a:r>
                        <a:rPr lang="en-GB" sz="1600" b="1" u="sng" dirty="0">
                          <a:effectLst/>
                          <a:hlinkClick r:id="rId5" tooltip="See more details"/>
                        </a:rPr>
                        <a:t>P.1204.1</a:t>
                      </a:r>
                      <a:endParaRPr lang="ko-KR" sz="32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tc>
                  <a:txBody>
                    <a:bodyPr/>
                    <a:lstStyle/>
                    <a:p>
                      <a:pPr>
                        <a:lnSpc>
                          <a:spcPct val="107000"/>
                        </a:lnSpc>
                        <a:spcBef>
                          <a:spcPts val="600"/>
                        </a:spcBef>
                        <a:spcAft>
                          <a:spcPts val="0"/>
                        </a:spcAft>
                      </a:pPr>
                      <a:r>
                        <a:rPr lang="en-GB" sz="1600" b="1" dirty="0">
                          <a:effectLst/>
                        </a:rPr>
                        <a:t>Video quality assessment of streaming services over reliable transport for </a:t>
                      </a:r>
                      <a:br>
                        <a:rPr lang="en-GB" sz="1600" b="1" dirty="0">
                          <a:effectLst/>
                        </a:rPr>
                      </a:br>
                      <a:r>
                        <a:rPr lang="en-GB" sz="1600" b="1" dirty="0">
                          <a:effectLst/>
                        </a:rPr>
                        <a:t>resolutions up to 4K with access to transport information</a:t>
                      </a:r>
                      <a:endParaRPr lang="ko-KR" sz="32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2"/>
                  </a:ext>
                </a:extLst>
              </a:tr>
              <a:tr h="565267">
                <a:tc>
                  <a:txBody>
                    <a:bodyPr/>
                    <a:lstStyle/>
                    <a:p>
                      <a:pPr>
                        <a:lnSpc>
                          <a:spcPct val="107000"/>
                        </a:lnSpc>
                        <a:spcBef>
                          <a:spcPts val="600"/>
                        </a:spcBef>
                        <a:spcAft>
                          <a:spcPts val="0"/>
                        </a:spcAft>
                      </a:pPr>
                      <a:r>
                        <a:rPr lang="en-GB" sz="1600" b="1" u="sng">
                          <a:effectLst/>
                          <a:hlinkClick r:id="rId6" tooltip="See more details"/>
                        </a:rPr>
                        <a:t>P.1204.2</a:t>
                      </a:r>
                      <a:endParaRPr lang="ko-KR" sz="32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tc>
                  <a:txBody>
                    <a:bodyPr/>
                    <a:lstStyle/>
                    <a:p>
                      <a:pPr>
                        <a:lnSpc>
                          <a:spcPct val="107000"/>
                        </a:lnSpc>
                        <a:spcBef>
                          <a:spcPts val="600"/>
                        </a:spcBef>
                        <a:spcAft>
                          <a:spcPts val="0"/>
                        </a:spcAft>
                      </a:pPr>
                      <a:r>
                        <a:rPr lang="en-GB" sz="1600" b="1" dirty="0">
                          <a:effectLst/>
                        </a:rPr>
                        <a:t>Video quality assessment of streaming services over reliable transport for </a:t>
                      </a:r>
                      <a:br>
                        <a:rPr lang="en-GB" sz="1600" b="1" dirty="0">
                          <a:effectLst/>
                        </a:rPr>
                      </a:br>
                      <a:r>
                        <a:rPr lang="en-GB" sz="1600" b="1" dirty="0">
                          <a:effectLst/>
                        </a:rPr>
                        <a:t>resolutions up to 4K with access to video frame information</a:t>
                      </a:r>
                      <a:endParaRPr lang="ko-KR" sz="32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3"/>
                  </a:ext>
                </a:extLst>
              </a:tr>
              <a:tr h="293356">
                <a:tc>
                  <a:txBody>
                    <a:bodyPr/>
                    <a:lstStyle/>
                    <a:p>
                      <a:pPr>
                        <a:lnSpc>
                          <a:spcPct val="107000"/>
                        </a:lnSpc>
                        <a:spcBef>
                          <a:spcPts val="600"/>
                        </a:spcBef>
                        <a:spcAft>
                          <a:spcPts val="0"/>
                        </a:spcAft>
                      </a:pPr>
                      <a:r>
                        <a:rPr lang="en-GB" sz="1600" b="1" u="sng">
                          <a:effectLst/>
                          <a:hlinkClick r:id="rId7" tooltip="See more details"/>
                        </a:rPr>
                        <a:t>P.BBQCG</a:t>
                      </a:r>
                      <a:endParaRPr lang="ko-KR" sz="32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tc>
                  <a:txBody>
                    <a:bodyPr/>
                    <a:lstStyle/>
                    <a:p>
                      <a:pPr>
                        <a:lnSpc>
                          <a:spcPct val="107000"/>
                        </a:lnSpc>
                        <a:spcBef>
                          <a:spcPts val="600"/>
                        </a:spcBef>
                        <a:spcAft>
                          <a:spcPts val="0"/>
                        </a:spcAft>
                      </a:pPr>
                      <a:r>
                        <a:rPr lang="en-GB" sz="1600" b="1" dirty="0">
                          <a:effectLst/>
                        </a:rPr>
                        <a:t>Parametric </a:t>
                      </a:r>
                      <a:r>
                        <a:rPr lang="en-GB" sz="1600" b="1" dirty="0" err="1">
                          <a:effectLst/>
                        </a:rPr>
                        <a:t>bitstream</a:t>
                      </a:r>
                      <a:r>
                        <a:rPr lang="en-GB" sz="1600" b="1" dirty="0">
                          <a:effectLst/>
                        </a:rPr>
                        <a:t>-based Quality Assessment of Cloud Gaming Services</a:t>
                      </a:r>
                      <a:endParaRPr lang="ko-KR" sz="32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4"/>
                  </a:ext>
                </a:extLst>
              </a:tr>
              <a:tr h="278722">
                <a:tc>
                  <a:txBody>
                    <a:bodyPr/>
                    <a:lstStyle/>
                    <a:p>
                      <a:pPr>
                        <a:lnSpc>
                          <a:spcPct val="107000"/>
                        </a:lnSpc>
                        <a:spcBef>
                          <a:spcPts val="600"/>
                        </a:spcBef>
                        <a:spcAft>
                          <a:spcPts val="0"/>
                        </a:spcAft>
                      </a:pPr>
                      <a:r>
                        <a:rPr lang="en-GB" sz="1600" b="1" u="sng">
                          <a:effectLst/>
                          <a:hlinkClick r:id="rId8" tooltip="See more details"/>
                        </a:rPr>
                        <a:t>P.DiAQoSE</a:t>
                      </a:r>
                      <a:endParaRPr lang="ko-KR" sz="32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tc>
                  <a:txBody>
                    <a:bodyPr/>
                    <a:lstStyle/>
                    <a:p>
                      <a:pPr>
                        <a:lnSpc>
                          <a:spcPct val="107000"/>
                        </a:lnSpc>
                        <a:spcBef>
                          <a:spcPts val="600"/>
                        </a:spcBef>
                        <a:spcAft>
                          <a:spcPts val="0"/>
                        </a:spcAft>
                      </a:pPr>
                      <a:r>
                        <a:rPr lang="en-GB" sz="1600" b="1" dirty="0">
                          <a:effectLst/>
                        </a:rPr>
                        <a:t>Diagnostic assessment of QoS and </a:t>
                      </a:r>
                      <a:r>
                        <a:rPr lang="en-GB" sz="1600" b="1" dirty="0" err="1">
                          <a:effectLst/>
                        </a:rPr>
                        <a:t>QoE</a:t>
                      </a:r>
                      <a:r>
                        <a:rPr lang="en-GB" sz="1600" b="1" dirty="0">
                          <a:effectLst/>
                        </a:rPr>
                        <a:t> for adaptive video streaming </a:t>
                      </a:r>
                      <a:br>
                        <a:rPr lang="en-GB" sz="1600" b="1" dirty="0">
                          <a:effectLst/>
                        </a:rPr>
                      </a:br>
                      <a:r>
                        <a:rPr lang="en-GB" sz="1600" b="1" dirty="0">
                          <a:effectLst/>
                        </a:rPr>
                        <a:t>sessions</a:t>
                      </a:r>
                      <a:endParaRPr lang="ko-KR" sz="32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5"/>
                  </a:ext>
                </a:extLst>
              </a:tr>
              <a:tr h="565267">
                <a:tc>
                  <a:txBody>
                    <a:bodyPr/>
                    <a:lstStyle/>
                    <a:p>
                      <a:pPr>
                        <a:lnSpc>
                          <a:spcPct val="107000"/>
                        </a:lnSpc>
                        <a:spcBef>
                          <a:spcPts val="600"/>
                        </a:spcBef>
                        <a:spcAft>
                          <a:spcPts val="0"/>
                        </a:spcAft>
                      </a:pPr>
                      <a:r>
                        <a:rPr lang="en-GB" sz="1600" b="1" u="sng">
                          <a:effectLst/>
                          <a:hlinkClick r:id="rId9" tooltip="See more details"/>
                        </a:rPr>
                        <a:t>P.NAMS-ph2</a:t>
                      </a:r>
                      <a:endParaRPr lang="ko-KR" sz="32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tc>
                  <a:txBody>
                    <a:bodyPr/>
                    <a:lstStyle/>
                    <a:p>
                      <a:pPr>
                        <a:lnSpc>
                          <a:spcPct val="107000"/>
                        </a:lnSpc>
                        <a:spcBef>
                          <a:spcPts val="600"/>
                        </a:spcBef>
                        <a:spcAft>
                          <a:spcPts val="0"/>
                        </a:spcAft>
                      </a:pPr>
                      <a:r>
                        <a:rPr lang="en-GB" sz="1600" b="1" dirty="0">
                          <a:effectLst/>
                        </a:rPr>
                        <a:t>Parametric Non-intrusive </a:t>
                      </a:r>
                      <a:r>
                        <a:rPr lang="en-GB" sz="1600" b="1" dirty="0" err="1">
                          <a:effectLst/>
                        </a:rPr>
                        <a:t>Bitstream</a:t>
                      </a:r>
                      <a:r>
                        <a:rPr lang="en-GB" sz="1600" b="1" dirty="0">
                          <a:effectLst/>
                        </a:rPr>
                        <a:t> Assessment for High Efficiency Video Coding (HEVC) and 4K Media Streaming Quality over UDP</a:t>
                      </a:r>
                      <a:endParaRPr lang="ko-KR" sz="32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6"/>
                  </a:ext>
                </a:extLst>
              </a:tr>
              <a:tr h="565267">
                <a:tc>
                  <a:txBody>
                    <a:bodyPr/>
                    <a:lstStyle/>
                    <a:p>
                      <a:pPr>
                        <a:lnSpc>
                          <a:spcPct val="107000"/>
                        </a:lnSpc>
                        <a:spcBef>
                          <a:spcPts val="600"/>
                        </a:spcBef>
                        <a:spcAft>
                          <a:spcPts val="0"/>
                        </a:spcAft>
                      </a:pPr>
                      <a:r>
                        <a:rPr lang="en-GB" sz="1600" b="1" u="sng">
                          <a:effectLst/>
                          <a:hlinkClick r:id="rId10" tooltip="See more details"/>
                        </a:rPr>
                        <a:t>P.NATS-ph3</a:t>
                      </a:r>
                      <a:endParaRPr lang="ko-KR" sz="32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tc>
                  <a:txBody>
                    <a:bodyPr/>
                    <a:lstStyle/>
                    <a:p>
                      <a:pPr>
                        <a:lnSpc>
                          <a:spcPct val="107000"/>
                        </a:lnSpc>
                        <a:spcBef>
                          <a:spcPts val="600"/>
                        </a:spcBef>
                        <a:spcAft>
                          <a:spcPts val="0"/>
                        </a:spcAft>
                      </a:pPr>
                      <a:r>
                        <a:rPr lang="en-GB" sz="1600" b="1" dirty="0">
                          <a:effectLst/>
                        </a:rPr>
                        <a:t>Quality integration module for adaptive video streaming </a:t>
                      </a:r>
                      <a:r>
                        <a:rPr lang="en-GB" sz="1600" b="1" dirty="0" err="1">
                          <a:effectLst/>
                        </a:rPr>
                        <a:t>QoE</a:t>
                      </a:r>
                      <a:r>
                        <a:rPr lang="en-GB" sz="1600" b="1" dirty="0">
                          <a:effectLst/>
                        </a:rPr>
                        <a:t> in the </a:t>
                      </a:r>
                      <a:br>
                        <a:rPr lang="en-GB" sz="1600" b="1" dirty="0">
                          <a:effectLst/>
                        </a:rPr>
                      </a:br>
                      <a:r>
                        <a:rPr lang="en-GB" sz="1600" b="1" dirty="0">
                          <a:effectLst/>
                        </a:rPr>
                        <a:t>context of P.120X-Recommendation series</a:t>
                      </a:r>
                      <a:endParaRPr lang="ko-KR" sz="32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7"/>
                  </a:ext>
                </a:extLst>
              </a:tr>
            </a:tbl>
          </a:graphicData>
        </a:graphic>
      </p:graphicFrame>
      <p:sp>
        <p:nvSpPr>
          <p:cNvPr id="9" name="RS_Classification_Standard">
            <a:extLst>
              <a:ext uri="{FF2B5EF4-FFF2-40B4-BE49-F238E27FC236}">
                <a16:creationId xmlns:a16="http://schemas.microsoft.com/office/drawing/2014/main" id="{10C67E99-A4D1-4D27-9A36-B3CABBF7E564}"/>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3267606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501316" y="1052736"/>
            <a:ext cx="8280920" cy="5601533"/>
          </a:xfrm>
          <a:prstGeom prst="rect">
            <a:avLst/>
          </a:prstGeom>
          <a:solidFill>
            <a:schemeClr val="bg1"/>
          </a:solidFill>
        </p:spPr>
        <p:txBody>
          <a:bodyPr wrap="square" rtlCol="0">
            <a:spAutoFit/>
          </a:bodyPr>
          <a:lstStyle/>
          <a:p>
            <a:r>
              <a:rPr lang="en-US" altLang="ko-KR" sz="2400" b="1" dirty="0">
                <a:solidFill>
                  <a:srgbClr val="FF0000"/>
                </a:solidFill>
              </a:rPr>
              <a:t>Some contributions of ITU-T SG12 Question 14 </a:t>
            </a:r>
            <a:br>
              <a:rPr lang="en-US" altLang="ko-KR" sz="2400" b="1" dirty="0">
                <a:solidFill>
                  <a:srgbClr val="FF0000"/>
                </a:solidFill>
              </a:rPr>
            </a:br>
            <a:r>
              <a:rPr lang="en-US" altLang="ko-KR" sz="2400" i="1" dirty="0"/>
              <a:t>(Rapporteurs: </a:t>
            </a:r>
            <a:r>
              <a:rPr lang="en-US" altLang="ko-KR" sz="2400" i="1" dirty="0" err="1"/>
              <a:t>Jörgen</a:t>
            </a:r>
            <a:r>
              <a:rPr lang="en-US" altLang="ko-KR" sz="2400" i="1" dirty="0"/>
              <a:t> </a:t>
            </a:r>
            <a:r>
              <a:rPr lang="en-US" altLang="ko-KR" sz="2400" i="1" dirty="0" err="1"/>
              <a:t>Gustafsson</a:t>
            </a:r>
            <a:r>
              <a:rPr lang="en-US" altLang="ko-KR" sz="2400" i="1" dirty="0"/>
              <a:t>, Alexander </a:t>
            </a:r>
            <a:r>
              <a:rPr lang="en-US" altLang="ko-KR" sz="2400" i="1" dirty="0" err="1"/>
              <a:t>Raake</a:t>
            </a:r>
            <a:r>
              <a:rPr lang="en-US" altLang="ko-KR" sz="2400" i="1" dirty="0"/>
              <a:t>)</a:t>
            </a:r>
          </a:p>
          <a:p>
            <a:pPr marL="342900" indent="-342900">
              <a:spcAft>
                <a:spcPts val="1200"/>
              </a:spcAft>
              <a:buFont typeface="Arial" panose="020B0604020202020204" pitchFamily="34" charset="0"/>
              <a:buChar char="•"/>
            </a:pPr>
            <a:r>
              <a:rPr lang="en-US" altLang="ko-KR" sz="2000" dirty="0"/>
              <a:t>[ C552 ] A Large-scale Evaluation of the bitstream-based video-quality model ITU-T P.1204.3 on Gaming Content    </a:t>
            </a:r>
          </a:p>
          <a:p>
            <a:pPr marL="342900" indent="-342900">
              <a:spcAft>
                <a:spcPts val="1200"/>
              </a:spcAft>
              <a:buFont typeface="Arial" panose="020B0604020202020204" pitchFamily="34" charset="0"/>
              <a:buChar char="•"/>
            </a:pPr>
            <a:r>
              <a:rPr lang="en-US" altLang="ko-KR" sz="2000" dirty="0"/>
              <a:t>[ C549 ] A.1 justification for proposed new Recommendation ITU-T P.MOSQUITO    </a:t>
            </a:r>
          </a:p>
          <a:p>
            <a:pPr marL="342900" indent="-342900">
              <a:spcAft>
                <a:spcPts val="1200"/>
              </a:spcAft>
              <a:buFont typeface="Arial" panose="020B0604020202020204" pitchFamily="34" charset="0"/>
              <a:buChar char="•"/>
            </a:pPr>
            <a:r>
              <a:rPr lang="en-US" altLang="ko-KR" sz="2000" dirty="0"/>
              <a:t>[ C545 ] Draft new Recommendation P.MOSQUITO: Subjective test methodology for assessing impact of adaptive streaming effects on longer-term Quality of Experience (MOS) and quitting (for objective model development)    </a:t>
            </a:r>
          </a:p>
          <a:p>
            <a:pPr marL="342900" indent="-342900">
              <a:spcAft>
                <a:spcPts val="1200"/>
              </a:spcAft>
              <a:buFont typeface="Arial" panose="020B0604020202020204" pitchFamily="34" charset="0"/>
              <a:buChar char="•"/>
            </a:pPr>
            <a:r>
              <a:rPr lang="en-US" altLang="ko-KR" sz="2000" dirty="0"/>
              <a:t>[ C542 ] Interactive Test Methods for the Development of a Bitstream-based Quality Assessment Model for Cloud Gaming Services (P.BBQCG)    </a:t>
            </a:r>
          </a:p>
          <a:p>
            <a:pPr marL="342900" indent="-342900">
              <a:spcAft>
                <a:spcPts val="1200"/>
              </a:spcAft>
              <a:buFont typeface="Arial" panose="020B0604020202020204" pitchFamily="34" charset="0"/>
              <a:buChar char="•"/>
            </a:pPr>
            <a:r>
              <a:rPr lang="en-US" altLang="ko-KR" sz="2000" dirty="0"/>
              <a:t>[ C530 ] Draft P.BBQCG Terms of Reference (</a:t>
            </a:r>
            <a:r>
              <a:rPr lang="en-US" altLang="ko-KR" sz="2000" dirty="0" err="1"/>
              <a:t>ToR</a:t>
            </a:r>
            <a:r>
              <a:rPr lang="en-US" altLang="ko-KR" sz="2000" dirty="0"/>
              <a:t>)    </a:t>
            </a:r>
          </a:p>
          <a:p>
            <a:pPr marL="342900" indent="-342900">
              <a:spcAft>
                <a:spcPts val="1200"/>
              </a:spcAft>
              <a:buFont typeface="Arial" panose="020B0604020202020204" pitchFamily="34" charset="0"/>
              <a:buChar char="•"/>
            </a:pPr>
            <a:r>
              <a:rPr lang="en-US" altLang="ko-KR" sz="2000" dirty="0"/>
              <a:t>[ C529 ] Passive Test Methods for the Development of a Bitstream-based Quality Assessment Model for Cloud Gaming Services (P.BBQCG)</a:t>
            </a:r>
            <a:endParaRPr lang="ko-KR" altLang="en-US" dirty="0"/>
          </a:p>
        </p:txBody>
      </p:sp>
      <p:sp>
        <p:nvSpPr>
          <p:cNvPr id="7" name="RS_Classification_Standard">
            <a:extLst>
              <a:ext uri="{FF2B5EF4-FFF2-40B4-BE49-F238E27FC236}">
                <a16:creationId xmlns:a16="http://schemas.microsoft.com/office/drawing/2014/main" id="{69E0BAE7-A970-4FEF-A097-9C486EB5CA4A}"/>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998221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5201424"/>
          </a:xfrm>
          <a:prstGeom prst="rect">
            <a:avLst/>
          </a:prstGeom>
          <a:noFill/>
        </p:spPr>
        <p:txBody>
          <a:bodyPr wrap="square" rtlCol="0">
            <a:spAutoFit/>
          </a:bodyPr>
          <a:lstStyle/>
          <a:p>
            <a:r>
              <a:rPr lang="en-US" altLang="ko-KR" sz="2400" b="1" dirty="0">
                <a:solidFill>
                  <a:srgbClr val="FF0000"/>
                </a:solidFill>
              </a:rPr>
              <a:t>Some work items of ITU-T SG12 Question 19 </a:t>
            </a:r>
            <a:br>
              <a:rPr lang="en-US" altLang="ko-KR" sz="2400" b="1" dirty="0">
                <a:solidFill>
                  <a:srgbClr val="FF0000"/>
                </a:solidFill>
              </a:rPr>
            </a:br>
            <a:r>
              <a:rPr lang="en-US" altLang="ko-KR" sz="2400" i="1" dirty="0"/>
              <a:t>(Rapporteurs: </a:t>
            </a:r>
            <a:r>
              <a:rPr lang="en-US" altLang="ko-KR" sz="2400" i="1" dirty="0" err="1"/>
              <a:t>Chulhee</a:t>
            </a:r>
            <a:r>
              <a:rPr lang="en-US" altLang="ko-KR" sz="2400" i="1" dirty="0"/>
              <a:t> Lee, Quan Huynh-Thu)</a:t>
            </a:r>
            <a:br>
              <a:rPr lang="en-US" altLang="ko-KR" sz="2400" i="1" dirty="0"/>
            </a:br>
            <a:endParaRPr lang="en-US" altLang="ko-KR" sz="1400" i="1" dirty="0"/>
          </a:p>
          <a:p>
            <a:pPr marL="285750" indent="-285750">
              <a:spcAft>
                <a:spcPts val="600"/>
              </a:spcAft>
              <a:buFont typeface="Arial" panose="020B0604020202020204" pitchFamily="34" charset="0"/>
              <a:buChar char="•"/>
            </a:pPr>
            <a:r>
              <a:rPr lang="en-US" altLang="ko-KR" sz="2400" b="1" dirty="0" err="1"/>
              <a:t>J.noref</a:t>
            </a:r>
            <a:r>
              <a:rPr lang="en-US" altLang="ko-KR" sz="2400" b="1" dirty="0"/>
              <a:t>: Perceptual video quality measurement techniques for digital cable television in the absence of a reference</a:t>
            </a:r>
          </a:p>
          <a:p>
            <a:pPr marL="285750" indent="-285750">
              <a:spcAft>
                <a:spcPts val="600"/>
              </a:spcAft>
              <a:buFont typeface="Arial" panose="020B0604020202020204" pitchFamily="34" charset="0"/>
              <a:buChar char="•"/>
            </a:pPr>
            <a:r>
              <a:rPr lang="en-US" altLang="ko-KR" sz="2400" b="1" dirty="0" err="1"/>
              <a:t>J.op-tr</a:t>
            </a:r>
            <a:r>
              <a:rPr lang="en-US" altLang="ko-KR" sz="2400" b="1" dirty="0"/>
              <a:t>: Methods for Optimizing Bitrates and Transmission Resolution by Considering Display Characteristics and Available Bandwidth</a:t>
            </a:r>
          </a:p>
          <a:p>
            <a:pPr marL="285750" indent="-285750">
              <a:spcAft>
                <a:spcPts val="600"/>
              </a:spcAft>
              <a:buFont typeface="Arial" panose="020B0604020202020204" pitchFamily="34" charset="0"/>
              <a:buChar char="•"/>
            </a:pPr>
            <a:r>
              <a:rPr lang="en-US" altLang="ko-KR" sz="2400" b="1" dirty="0" err="1"/>
              <a:t>J.src-vq</a:t>
            </a:r>
            <a:r>
              <a:rPr lang="en-US" altLang="ko-KR" sz="2400" b="1" dirty="0"/>
              <a:t>: Objective Assessment Methods for Source Video Quality at the Headend</a:t>
            </a:r>
          </a:p>
          <a:p>
            <a:pPr marL="285750" indent="-285750">
              <a:spcAft>
                <a:spcPts val="600"/>
              </a:spcAft>
              <a:buFont typeface="Arial" panose="020B0604020202020204" pitchFamily="34" charset="0"/>
              <a:buChar char="•"/>
            </a:pPr>
            <a:r>
              <a:rPr lang="en-US" altLang="ko-KR" sz="2400" b="1" dirty="0"/>
              <a:t>P.910rev: Subjective video quality assessment methods for multimedia applications</a:t>
            </a:r>
          </a:p>
          <a:p>
            <a:pPr marL="285750" indent="-285750">
              <a:spcAft>
                <a:spcPts val="600"/>
              </a:spcAft>
              <a:buFont typeface="Arial" panose="020B0604020202020204" pitchFamily="34" charset="0"/>
              <a:buChar char="•"/>
            </a:pPr>
            <a:r>
              <a:rPr lang="en-US" altLang="ko-KR" sz="2400" b="1" dirty="0" err="1"/>
              <a:t>J.q-uhd</a:t>
            </a:r>
            <a:r>
              <a:rPr lang="en-US" altLang="ko-KR" sz="2400" b="1" dirty="0"/>
              <a:t>: Quality measurement methods for UHD services</a:t>
            </a:r>
            <a:endParaRPr lang="ko-KR" altLang="en-US" dirty="0"/>
          </a:p>
        </p:txBody>
      </p:sp>
      <p:sp>
        <p:nvSpPr>
          <p:cNvPr id="7" name="RS_Classification_Standard">
            <a:extLst>
              <a:ext uri="{FF2B5EF4-FFF2-40B4-BE49-F238E27FC236}">
                <a16:creationId xmlns:a16="http://schemas.microsoft.com/office/drawing/2014/main" id="{C6B43EF8-41D2-4702-B180-EE064E4C01C3}"/>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520471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3970318"/>
          </a:xfrm>
          <a:prstGeom prst="rect">
            <a:avLst/>
          </a:prstGeom>
          <a:noFill/>
        </p:spPr>
        <p:txBody>
          <a:bodyPr wrap="square" rtlCol="0">
            <a:spAutoFit/>
          </a:bodyPr>
          <a:lstStyle/>
          <a:p>
            <a:r>
              <a:rPr lang="en-US" altLang="ko-KR" sz="2400" b="1" dirty="0">
                <a:solidFill>
                  <a:srgbClr val="FF0000"/>
                </a:solidFill>
              </a:rPr>
              <a:t>Some contributions of ITU-T SG12 Question 19 </a:t>
            </a:r>
            <a:br>
              <a:rPr lang="en-US" altLang="ko-KR" sz="2400" b="1" dirty="0">
                <a:solidFill>
                  <a:srgbClr val="FF0000"/>
                </a:solidFill>
              </a:rPr>
            </a:br>
            <a:r>
              <a:rPr lang="en-US" altLang="ko-KR" sz="2400" i="1" dirty="0"/>
              <a:t>(Rapporteurs: Chulhee Lee, </a:t>
            </a:r>
            <a:r>
              <a:rPr lang="en-US" altLang="ko-KR" sz="2400" i="1" dirty="0" err="1"/>
              <a:t>Quan</a:t>
            </a:r>
            <a:r>
              <a:rPr lang="en-US" altLang="ko-KR" sz="2400" i="1" dirty="0"/>
              <a:t> Huynh-Thu)</a:t>
            </a:r>
          </a:p>
          <a:p>
            <a:endParaRPr lang="en-US" altLang="ko-KR" sz="2400" b="1" dirty="0"/>
          </a:p>
          <a:p>
            <a:pPr marL="285750" indent="-285750">
              <a:buFont typeface="Arial" panose="020B0604020202020204" pitchFamily="34" charset="0"/>
              <a:buChar char="•"/>
            </a:pPr>
            <a:r>
              <a:rPr lang="en-US" altLang="ko-KR" sz="2000" dirty="0"/>
              <a:t>[C524] Improvements on subjective experiment data analysis process: Update (Netflix)</a:t>
            </a:r>
          </a:p>
          <a:p>
            <a:pPr marL="285750" indent="-285750">
              <a:buFont typeface="Arial" panose="020B0604020202020204" pitchFamily="34" charset="0"/>
              <a:buChar char="•"/>
            </a:pPr>
            <a:endParaRPr lang="en-US" altLang="ko-KR" sz="2000" dirty="0"/>
          </a:p>
          <a:p>
            <a:pPr marL="285750" indent="-285750">
              <a:buFont typeface="Arial" panose="020B0604020202020204" pitchFamily="34" charset="0"/>
              <a:buChar char="•"/>
            </a:pPr>
            <a:r>
              <a:rPr lang="en-US" altLang="ko-KR" sz="2000" dirty="0"/>
              <a:t>[TD1498] The revision of P.913 was approved by including the analysis method proposed by Netflix</a:t>
            </a:r>
          </a:p>
          <a:p>
            <a:pPr marL="285750" indent="-285750">
              <a:buFont typeface="Arial" panose="020B0604020202020204" pitchFamily="34" charset="0"/>
              <a:buChar char="•"/>
            </a:pPr>
            <a:endParaRPr lang="en-US" altLang="ko-KR" sz="2000" dirty="0"/>
          </a:p>
          <a:p>
            <a:pPr marL="285750" indent="-285750">
              <a:buFont typeface="Arial" panose="020B0604020202020204" pitchFamily="34" charset="0"/>
              <a:buChar char="•"/>
            </a:pPr>
            <a:r>
              <a:rPr lang="en-GB" altLang="ko-KR" sz="2000" dirty="0"/>
              <a:t>[C543] NR video quality measurement method based on deep learning</a:t>
            </a:r>
          </a:p>
          <a:p>
            <a:pPr marL="285750" indent="-285750">
              <a:buFont typeface="Arial" panose="020B0604020202020204" pitchFamily="34" charset="0"/>
              <a:buChar char="•"/>
            </a:pPr>
            <a:endParaRPr lang="en-GB" altLang="ko-KR" sz="2000" dirty="0"/>
          </a:p>
          <a:p>
            <a:pPr marL="285750" indent="-285750">
              <a:buFont typeface="Arial" panose="020B0604020202020204" pitchFamily="34" charset="0"/>
              <a:buChar char="•"/>
            </a:pPr>
            <a:r>
              <a:rPr lang="en-GB" altLang="ko-KR" sz="2000" dirty="0"/>
              <a:t>[C544] Deep Learning Methods for </a:t>
            </a:r>
            <a:r>
              <a:rPr lang="en-GB" altLang="ko-KR" sz="2000" dirty="0" err="1"/>
              <a:t>J.src-vq</a:t>
            </a:r>
            <a:r>
              <a:rPr lang="en-GB" altLang="ko-KR" sz="2000" dirty="0"/>
              <a:t> and </a:t>
            </a:r>
            <a:r>
              <a:rPr lang="en-GB" altLang="ko-KR" sz="2000" dirty="0" err="1"/>
              <a:t>J.op</a:t>
            </a:r>
            <a:r>
              <a:rPr lang="en-GB" altLang="ko-KR" sz="2000" dirty="0"/>
              <a:t>-tr</a:t>
            </a:r>
          </a:p>
        </p:txBody>
      </p:sp>
      <p:sp>
        <p:nvSpPr>
          <p:cNvPr id="7" name="RS_Classification_Standard">
            <a:extLst>
              <a:ext uri="{FF2B5EF4-FFF2-40B4-BE49-F238E27FC236}">
                <a16:creationId xmlns:a16="http://schemas.microsoft.com/office/drawing/2014/main" id="{F57CF503-9AB7-4921-B7B4-6FB7CC457F85}"/>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033113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611560" y="1359307"/>
            <a:ext cx="8280920" cy="4154984"/>
          </a:xfrm>
          <a:prstGeom prst="rect">
            <a:avLst/>
          </a:prstGeom>
          <a:noFill/>
        </p:spPr>
        <p:txBody>
          <a:bodyPr wrap="square" rtlCol="0">
            <a:spAutoFit/>
          </a:bodyPr>
          <a:lstStyle/>
          <a:p>
            <a:r>
              <a:rPr lang="en-US" altLang="ko-KR" sz="2400" b="1" dirty="0">
                <a:solidFill>
                  <a:srgbClr val="FF0000"/>
                </a:solidFill>
              </a:rPr>
              <a:t>2021 ITU-T SG12 Meeting Schedules:</a:t>
            </a:r>
          </a:p>
          <a:p>
            <a:pPr marL="342900" indent="-342900">
              <a:buFont typeface="Arial" panose="020B0604020202020204" pitchFamily="34" charset="0"/>
              <a:buChar char="•"/>
            </a:pPr>
            <a:r>
              <a:rPr lang="en-US" altLang="ko-KR" sz="2400" b="1" dirty="0"/>
              <a:t>12-21 October 2021 (planned)</a:t>
            </a:r>
          </a:p>
          <a:p>
            <a:pPr marL="342900" indent="-342900">
              <a:buFont typeface="Arial" panose="020B0604020202020204" pitchFamily="34" charset="0"/>
              <a:buChar char="•"/>
            </a:pPr>
            <a:endParaRPr lang="en-US" altLang="ko-KR" sz="2400" b="1" dirty="0"/>
          </a:p>
          <a:p>
            <a:r>
              <a:rPr lang="en-US" altLang="ko-KR" sz="2400" b="1" dirty="0">
                <a:solidFill>
                  <a:srgbClr val="FF0000"/>
                </a:solidFill>
              </a:rPr>
              <a:t>2021 ITU-R SG6 Meeting Schedules:</a:t>
            </a:r>
          </a:p>
          <a:p>
            <a:pPr marL="342900" indent="-342900">
              <a:buFont typeface="Arial" panose="020B0604020202020204" pitchFamily="34" charset="0"/>
              <a:buChar char="•"/>
            </a:pPr>
            <a:r>
              <a:rPr lang="en-US" altLang="ko-KR" sz="2400" b="1" dirty="0"/>
              <a:t>1-12 November 2021 (planned)</a:t>
            </a:r>
          </a:p>
          <a:p>
            <a:endParaRPr lang="en-US" altLang="ko-KR" sz="2400" b="1" dirty="0">
              <a:solidFill>
                <a:srgbClr val="FF0000"/>
              </a:solidFill>
            </a:endParaRPr>
          </a:p>
          <a:p>
            <a:endParaRPr lang="en-US" altLang="ko-KR" sz="2400" b="1" dirty="0"/>
          </a:p>
          <a:p>
            <a:pPr marL="285750" indent="-285750">
              <a:buFont typeface="Arial" panose="020B0604020202020204" pitchFamily="34" charset="0"/>
              <a:buChar char="•"/>
            </a:pPr>
            <a:endParaRPr lang="en-US" altLang="ko-KR" sz="2400" b="1" dirty="0"/>
          </a:p>
          <a:p>
            <a:endParaRPr lang="en-US" altLang="ko-KR" b="1" dirty="0"/>
          </a:p>
          <a:p>
            <a:endParaRPr lang="en-US" altLang="ko-KR" b="1" dirty="0"/>
          </a:p>
          <a:p>
            <a:r>
              <a:rPr lang="en-US" altLang="ko-KR" b="1" dirty="0"/>
              <a:t> </a:t>
            </a:r>
          </a:p>
          <a:p>
            <a:endParaRPr lang="ko-KR" altLang="en-US" dirty="0"/>
          </a:p>
        </p:txBody>
      </p:sp>
      <p:sp>
        <p:nvSpPr>
          <p:cNvPr id="7" name="RS_Classification_Standard">
            <a:extLst>
              <a:ext uri="{FF2B5EF4-FFF2-40B4-BE49-F238E27FC236}">
                <a16:creationId xmlns:a16="http://schemas.microsoft.com/office/drawing/2014/main" id="{8966FE3D-58EF-4013-A0CB-39B2FA4D11DD}"/>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2123497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95536" y="1052736"/>
            <a:ext cx="8280920" cy="5632311"/>
          </a:xfrm>
          <a:prstGeom prst="rect">
            <a:avLst/>
          </a:prstGeom>
          <a:noFill/>
        </p:spPr>
        <p:txBody>
          <a:bodyPr wrap="square" rtlCol="0">
            <a:spAutoFit/>
          </a:bodyPr>
          <a:lstStyle/>
          <a:p>
            <a:r>
              <a:rPr lang="en-US" altLang="ko-KR" sz="2400" b="1" dirty="0">
                <a:solidFill>
                  <a:srgbClr val="FF0000"/>
                </a:solidFill>
              </a:rPr>
              <a:t>Proposed Work Item (Implementer's guide for VQM):</a:t>
            </a:r>
          </a:p>
          <a:p>
            <a:r>
              <a:rPr lang="en-US" altLang="ko-KR" sz="2800" b="1" dirty="0"/>
              <a:t>Proposal for implementer's guide for objective video quality metrics for coding applications</a:t>
            </a:r>
          </a:p>
          <a:p>
            <a:endParaRPr lang="en-US" altLang="ko-KR" sz="2800" b="1" dirty="0"/>
          </a:p>
          <a:p>
            <a:r>
              <a:rPr lang="en-US" altLang="ko-KR" b="1" dirty="0"/>
              <a:t>It was reported that both MPEG/ITU standardization and AOM (the alliance for open media) are heavily relying on using PSNR to guide their decisions in choosing coding tools for new video codecs. This has been the practice for more than 25 years and  it may be updated in light of the more powerful objective video quality metrics that better correlate with subjective video quality. </a:t>
            </a:r>
          </a:p>
          <a:p>
            <a:r>
              <a:rPr lang="en-US" altLang="ko-KR" b="1" dirty="0"/>
              <a:t>Thus, it was proposed to initiate a new project to develop an implementer's guide for objective video quality metrics for coding applications. The project can be progressed to a work item, which may result in a Report or Recommendation. In the future IRG-AVQA meetings, efforts will be made to progress this project. The scope and goal of the proposed guideline/recommendation is as follows:</a:t>
            </a:r>
          </a:p>
          <a:p>
            <a:endParaRPr lang="en-US" altLang="ko-KR" b="1" dirty="0"/>
          </a:p>
          <a:p>
            <a:endParaRPr lang="en-US" altLang="ko-KR" b="1" dirty="0"/>
          </a:p>
          <a:p>
            <a:r>
              <a:rPr lang="en-US" altLang="ko-KR" b="1" dirty="0"/>
              <a:t> </a:t>
            </a:r>
          </a:p>
          <a:p>
            <a:endParaRPr lang="ko-KR" altLang="en-US" dirty="0"/>
          </a:p>
        </p:txBody>
      </p:sp>
      <p:sp>
        <p:nvSpPr>
          <p:cNvPr id="7" name="RS_Classification_Standard">
            <a:extLst>
              <a:ext uri="{FF2B5EF4-FFF2-40B4-BE49-F238E27FC236}">
                <a16:creationId xmlns:a16="http://schemas.microsoft.com/office/drawing/2014/main" id="{CE05B437-8E71-4B42-A380-09B817A6B6C9}"/>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888995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107504" y="1196752"/>
            <a:ext cx="8757815" cy="5724644"/>
          </a:xfrm>
          <a:prstGeom prst="rect">
            <a:avLst/>
          </a:prstGeom>
          <a:noFill/>
        </p:spPr>
        <p:txBody>
          <a:bodyPr wrap="square" rtlCol="0">
            <a:spAutoFit/>
          </a:bodyPr>
          <a:lstStyle/>
          <a:p>
            <a:r>
              <a:rPr lang="en-US" altLang="ko-KR" sz="2400" b="1" dirty="0">
                <a:solidFill>
                  <a:srgbClr val="FF0000"/>
                </a:solidFill>
              </a:rPr>
              <a:t>Proposed Work Item (Implementer's guide for VQM):</a:t>
            </a:r>
          </a:p>
          <a:p>
            <a:pPr marL="342900" indent="-342900">
              <a:buFont typeface="Arial" panose="020B0604020202020204" pitchFamily="34" charset="0"/>
              <a:buChar char="•"/>
            </a:pPr>
            <a:r>
              <a:rPr lang="en-US" altLang="ko-KR" sz="2400" dirty="0"/>
              <a:t>Project name: IGVQM (Implementer's Guide for VQM)</a:t>
            </a:r>
          </a:p>
          <a:p>
            <a:pPr marL="342900" indent="-342900">
              <a:buFont typeface="Arial" panose="020B0604020202020204" pitchFamily="34" charset="0"/>
              <a:buChar char="•"/>
            </a:pPr>
            <a:r>
              <a:rPr lang="en-US" altLang="ko-KR" sz="2400" dirty="0"/>
              <a:t>Labs showing interests in the IGVQM project: </a:t>
            </a:r>
          </a:p>
          <a:p>
            <a:pPr marL="800100" lvl="1" indent="-342900">
              <a:buFont typeface="Wingdings" panose="05000000000000000000" pitchFamily="2" charset="2"/>
              <a:buChar char="Ø"/>
            </a:pPr>
            <a:r>
              <a:rPr lang="en-US" altLang="ko-KR" sz="1200" b="1" dirty="0"/>
              <a:t>NTIA</a:t>
            </a:r>
          </a:p>
          <a:p>
            <a:pPr marL="800100" lvl="1" indent="-342900">
              <a:buFont typeface="Wingdings" panose="05000000000000000000" pitchFamily="2" charset="2"/>
              <a:buChar char="Ø"/>
            </a:pPr>
            <a:r>
              <a:rPr lang="en-US" altLang="ko-KR" sz="1200" b="1" dirty="0" err="1"/>
              <a:t>Rohde&amp;Schwarz</a:t>
            </a:r>
            <a:r>
              <a:rPr lang="en-US" altLang="ko-KR" sz="1200" b="1" dirty="0"/>
              <a:t> </a:t>
            </a:r>
            <a:r>
              <a:rPr lang="en-US" altLang="ko-KR" sz="1200" b="1" dirty="0" err="1"/>
              <a:t>SwissQual</a:t>
            </a:r>
            <a:r>
              <a:rPr lang="en-US" altLang="ko-KR" sz="1200" b="1" dirty="0"/>
              <a:t> AG</a:t>
            </a:r>
          </a:p>
          <a:p>
            <a:pPr marL="800100" lvl="1" indent="-342900">
              <a:buFont typeface="Wingdings" panose="05000000000000000000" pitchFamily="2" charset="2"/>
              <a:buChar char="Ø"/>
            </a:pPr>
            <a:r>
              <a:rPr lang="en-US" altLang="ko-KR" sz="1200" b="1" dirty="0" err="1"/>
              <a:t>Université</a:t>
            </a:r>
            <a:r>
              <a:rPr lang="en-US" altLang="ko-KR" sz="1200" b="1" dirty="0"/>
              <a:t> de Nantes</a:t>
            </a:r>
          </a:p>
          <a:p>
            <a:pPr marL="800100" lvl="1" indent="-342900">
              <a:buFont typeface="Wingdings" panose="05000000000000000000" pitchFamily="2" charset="2"/>
              <a:buChar char="Ø"/>
            </a:pPr>
            <a:r>
              <a:rPr lang="en-US" altLang="ko-KR" sz="1200" b="1" dirty="0"/>
              <a:t>Facebook</a:t>
            </a:r>
          </a:p>
          <a:p>
            <a:pPr marL="800100" lvl="1" indent="-342900">
              <a:buFont typeface="Wingdings" panose="05000000000000000000" pitchFamily="2" charset="2"/>
              <a:buChar char="Ø"/>
            </a:pPr>
            <a:r>
              <a:rPr lang="en-US" altLang="ko-KR" sz="1200" b="1" dirty="0"/>
              <a:t>AGH University of Science and Technology</a:t>
            </a:r>
          </a:p>
          <a:p>
            <a:pPr marL="800100" lvl="1" indent="-342900">
              <a:buFont typeface="Wingdings" panose="05000000000000000000" pitchFamily="2" charset="2"/>
              <a:buChar char="Ø"/>
            </a:pPr>
            <a:r>
              <a:rPr lang="en-US" altLang="ko-KR" sz="1200" b="1" dirty="0"/>
              <a:t>University of the West of Scotland</a:t>
            </a:r>
          </a:p>
          <a:p>
            <a:pPr marL="800100" lvl="1" indent="-342900">
              <a:buFont typeface="Wingdings" panose="05000000000000000000" pitchFamily="2" charset="2"/>
              <a:buChar char="Ø"/>
            </a:pPr>
            <a:r>
              <a:rPr lang="en-US" altLang="ko-KR" sz="1200" b="1" dirty="0"/>
              <a:t>RISE Research Institutes of Sweden AB</a:t>
            </a:r>
          </a:p>
          <a:p>
            <a:pPr marL="800100" lvl="1" indent="-342900">
              <a:buFont typeface="Wingdings" panose="05000000000000000000" pitchFamily="2" charset="2"/>
              <a:buChar char="Ø"/>
            </a:pPr>
            <a:r>
              <a:rPr lang="en-US" altLang="ko-KR" sz="1200" b="1" dirty="0"/>
              <a:t>TU </a:t>
            </a:r>
            <a:r>
              <a:rPr lang="en-US" altLang="ko-KR" sz="1200" b="1" dirty="0" err="1"/>
              <a:t>Ilmenau</a:t>
            </a:r>
            <a:r>
              <a:rPr lang="en-US" altLang="ko-KR" sz="1200" b="1" dirty="0"/>
              <a:t> (AVT)</a:t>
            </a:r>
          </a:p>
          <a:p>
            <a:pPr marL="800100" lvl="1" indent="-342900">
              <a:buFont typeface="Wingdings" panose="05000000000000000000" pitchFamily="2" charset="2"/>
              <a:buChar char="Ø"/>
            </a:pPr>
            <a:r>
              <a:rPr lang="en-US" altLang="ko-KR" sz="1200" b="1" dirty="0"/>
              <a:t>Universidad </a:t>
            </a:r>
            <a:r>
              <a:rPr lang="en-US" altLang="ko-KR" sz="1200" b="1" dirty="0" err="1"/>
              <a:t>Politécnica</a:t>
            </a:r>
            <a:r>
              <a:rPr lang="en-US" altLang="ko-KR" sz="1200" b="1" dirty="0"/>
              <a:t> de Madrid</a:t>
            </a:r>
          </a:p>
          <a:p>
            <a:pPr marL="800100" lvl="1" indent="-342900">
              <a:buFont typeface="Wingdings" panose="05000000000000000000" pitchFamily="2" charset="2"/>
              <a:buChar char="Ø"/>
            </a:pPr>
            <a:r>
              <a:rPr lang="en-US" altLang="ko-KR" sz="1200" b="1" dirty="0"/>
              <a:t>Wuhan University</a:t>
            </a:r>
          </a:p>
          <a:p>
            <a:pPr marL="800100" lvl="1" indent="-342900">
              <a:buFont typeface="Wingdings" panose="05000000000000000000" pitchFamily="2" charset="2"/>
              <a:buChar char="Ø"/>
            </a:pPr>
            <a:r>
              <a:rPr lang="en-US" altLang="ko-KR" sz="1200" b="1" dirty="0" err="1"/>
              <a:t>Tencent</a:t>
            </a:r>
            <a:r>
              <a:rPr lang="en-US" altLang="ko-KR" sz="1200" b="1" dirty="0"/>
              <a:t> Media Lab</a:t>
            </a:r>
          </a:p>
          <a:p>
            <a:pPr marL="800100" lvl="1" indent="-342900">
              <a:buFont typeface="Wingdings" panose="05000000000000000000" pitchFamily="2" charset="2"/>
              <a:buChar char="Ø"/>
            </a:pPr>
            <a:r>
              <a:rPr lang="en-US" altLang="ko-KR" sz="1200" b="1" dirty="0" err="1"/>
              <a:t>Yonsei</a:t>
            </a:r>
            <a:r>
              <a:rPr lang="en-US" altLang="ko-KR" sz="1200" b="1" dirty="0"/>
              <a:t> University</a:t>
            </a:r>
          </a:p>
          <a:p>
            <a:pPr marL="285750" indent="-285750">
              <a:buFont typeface="Arial" panose="020B0604020202020204" pitchFamily="34" charset="0"/>
              <a:buChar char="•"/>
            </a:pPr>
            <a:r>
              <a:rPr lang="en-US" altLang="ko-KR" dirty="0"/>
              <a:t>Chairs: </a:t>
            </a:r>
            <a:r>
              <a:rPr lang="en-US" altLang="ko-KR" dirty="0" err="1"/>
              <a:t>Ioannis</a:t>
            </a:r>
            <a:r>
              <a:rPr lang="en-US" altLang="ko-KR" dirty="0"/>
              <a:t> </a:t>
            </a:r>
            <a:r>
              <a:rPr lang="en-US" altLang="ko-KR" dirty="0" err="1"/>
              <a:t>Katsavounidis</a:t>
            </a:r>
            <a:r>
              <a:rPr lang="en-US" altLang="ko-KR" dirty="0"/>
              <a:t> </a:t>
            </a:r>
          </a:p>
          <a:p>
            <a:pPr marL="285750" indent="-285750">
              <a:buFont typeface="Arial" panose="020B0604020202020204" pitchFamily="34" charset="0"/>
              <a:buChar char="•"/>
            </a:pPr>
            <a:r>
              <a:rPr lang="en-US" altLang="ko-KR" dirty="0"/>
              <a:t>Test plan: will be written through email reflector</a:t>
            </a:r>
          </a:p>
          <a:p>
            <a:pPr marL="285750" indent="-285750">
              <a:buFont typeface="Arial" panose="020B0604020202020204" pitchFamily="34" charset="0"/>
              <a:buChar char="•"/>
            </a:pPr>
            <a:r>
              <a:rPr lang="en-US" altLang="ko-KR" dirty="0"/>
              <a:t>Proposed schedule: The project should be finished by the end of 2021</a:t>
            </a:r>
          </a:p>
          <a:p>
            <a:pPr marL="285750" indent="-285750">
              <a:buFont typeface="Arial" panose="020B0604020202020204" pitchFamily="34" charset="0"/>
              <a:buChar char="•"/>
            </a:pPr>
            <a:r>
              <a:rPr lang="en-US" altLang="ko-KR" dirty="0"/>
              <a:t>Outputs: Report, Implementer's guide (Rec.), etc. </a:t>
            </a:r>
          </a:p>
          <a:p>
            <a:endParaRPr lang="en-US" altLang="ko-KR" b="1" dirty="0"/>
          </a:p>
          <a:p>
            <a:endParaRPr lang="en-US" altLang="ko-KR" b="1" dirty="0"/>
          </a:p>
          <a:p>
            <a:r>
              <a:rPr lang="en-US" altLang="ko-KR" b="1" dirty="0"/>
              <a:t> </a:t>
            </a:r>
          </a:p>
          <a:p>
            <a:endParaRPr lang="ko-KR" altLang="en-US" dirty="0"/>
          </a:p>
        </p:txBody>
      </p:sp>
      <p:sp>
        <p:nvSpPr>
          <p:cNvPr id="7" name="RS_Classification_Standard">
            <a:extLst>
              <a:ext uri="{FF2B5EF4-FFF2-40B4-BE49-F238E27FC236}">
                <a16:creationId xmlns:a16="http://schemas.microsoft.com/office/drawing/2014/main" id="{D13C52A4-B9D9-48AB-928F-372F6AEA3EA6}"/>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4169460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107504" y="1196752"/>
            <a:ext cx="8757815" cy="2308324"/>
          </a:xfrm>
          <a:prstGeom prst="rect">
            <a:avLst/>
          </a:prstGeom>
          <a:noFill/>
        </p:spPr>
        <p:txBody>
          <a:bodyPr wrap="square" rtlCol="0">
            <a:spAutoFit/>
          </a:bodyPr>
          <a:lstStyle/>
          <a:p>
            <a:r>
              <a:rPr lang="en-US" altLang="ko-KR" sz="2400" dirty="0">
                <a:solidFill>
                  <a:srgbClr val="FF0000"/>
                </a:solidFill>
              </a:rPr>
              <a:t>IGVQM: </a:t>
            </a:r>
          </a:p>
          <a:p>
            <a:pPr marL="342900" indent="-342900">
              <a:buFont typeface="Arial" panose="020B0604020202020204" pitchFamily="34" charset="0"/>
              <a:buChar char="•"/>
            </a:pPr>
            <a:r>
              <a:rPr lang="en-US" altLang="ko-KR" sz="2400" dirty="0"/>
              <a:t>Collection of models (FR metrics)</a:t>
            </a:r>
          </a:p>
          <a:p>
            <a:pPr marL="342900" indent="-342900">
              <a:buFont typeface="Arial" panose="020B0604020202020204" pitchFamily="34" charset="0"/>
              <a:buChar char="•"/>
            </a:pPr>
            <a:r>
              <a:rPr lang="en-US" altLang="ko-KR" sz="2400" dirty="0"/>
              <a:t>Collection of database (PVSs along with MOS values)</a:t>
            </a:r>
          </a:p>
          <a:p>
            <a:pPr marL="800100" lvl="1" indent="-342900">
              <a:buFont typeface="Arial" panose="020B0604020202020204" pitchFamily="34" charset="0"/>
              <a:buChar char="•"/>
            </a:pPr>
            <a:r>
              <a:rPr lang="en-US" altLang="ko-KR" sz="2400" dirty="0"/>
              <a:t>VQEG HD project</a:t>
            </a:r>
          </a:p>
          <a:p>
            <a:pPr marL="800100" lvl="1" indent="-342900">
              <a:buFont typeface="Arial" panose="020B0604020202020204" pitchFamily="34" charset="0"/>
              <a:buChar char="•"/>
            </a:pPr>
            <a:r>
              <a:rPr lang="en-US" altLang="ko-KR" sz="2400" dirty="0"/>
              <a:t>Lab created DBs</a:t>
            </a:r>
          </a:p>
          <a:p>
            <a:pPr marL="342900" indent="-342900">
              <a:buFont typeface="Arial" panose="020B0604020202020204" pitchFamily="34" charset="0"/>
              <a:buChar char="•"/>
            </a:pPr>
            <a:r>
              <a:rPr lang="en-US" altLang="ko-KR" sz="2400" dirty="0"/>
              <a:t>Independent evaluation</a:t>
            </a:r>
          </a:p>
        </p:txBody>
      </p:sp>
      <p:sp>
        <p:nvSpPr>
          <p:cNvPr id="7" name="RS_Classification_Standard">
            <a:extLst>
              <a:ext uri="{FF2B5EF4-FFF2-40B4-BE49-F238E27FC236}">
                <a16:creationId xmlns:a16="http://schemas.microsoft.com/office/drawing/2014/main" id="{84A572FE-0AC5-4948-AF4E-1AE355A7CC8D}"/>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412500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5170646"/>
          </a:xfrm>
          <a:prstGeom prst="rect">
            <a:avLst/>
          </a:prstGeom>
          <a:noFill/>
        </p:spPr>
        <p:txBody>
          <a:bodyPr wrap="square" rtlCol="0">
            <a:spAutoFit/>
          </a:bodyPr>
          <a:lstStyle/>
          <a:p>
            <a:r>
              <a:rPr lang="en-US" altLang="ko-KR" sz="2400" b="1" dirty="0"/>
              <a:t>The IRG-AVQA studies topics related to video and audiovisual quality assessment among ITU-R SG6 and ITU-T SG12. The IRG-AVQA aims to: </a:t>
            </a:r>
          </a:p>
          <a:p>
            <a:pPr marL="342900" indent="-342900">
              <a:buFont typeface="Wingdings" panose="05000000000000000000" pitchFamily="2" charset="2"/>
              <a:buChar char="Ø"/>
            </a:pPr>
            <a:r>
              <a:rPr lang="en-US" altLang="ko-KR" sz="2400" b="1" dirty="0" err="1"/>
              <a:t>coord</a:t>
            </a:r>
            <a:r>
              <a:rPr lang="en-US" altLang="ko-KR" sz="2400" b="1" dirty="0"/>
              <a:t>​</a:t>
            </a:r>
            <a:r>
              <a:rPr lang="en-US" altLang="ko-KR" sz="2400" b="1" dirty="0" err="1"/>
              <a:t>inate</a:t>
            </a:r>
            <a:r>
              <a:rPr lang="en-US" altLang="ko-KR" sz="2400" b="1" dirty="0"/>
              <a:t> the progress of specific topics of mutual interest restricted to the area of video and audiovisual quality assessment, both subjective and objective;</a:t>
            </a:r>
          </a:p>
          <a:p>
            <a:pPr marL="342900" indent="-342900">
              <a:buFont typeface="Wingdings" panose="05000000000000000000" pitchFamily="2" charset="2"/>
              <a:buChar char="Ø"/>
            </a:pPr>
            <a:r>
              <a:rPr lang="en-US" altLang="ko-KR" sz="2400" b="1" dirty="0"/>
              <a:t>identify potential work items that may be progressed as joint text Recommendations;</a:t>
            </a:r>
          </a:p>
          <a:p>
            <a:pPr marL="342900" indent="-342900">
              <a:buFont typeface="Wingdings" panose="05000000000000000000" pitchFamily="2" charset="2"/>
              <a:buChar char="Ø"/>
            </a:pPr>
            <a:r>
              <a:rPr lang="en-US" altLang="ko-KR" sz="2400" b="1" dirty="0"/>
              <a:t>benefit from colocation with the meetings of the </a:t>
            </a:r>
            <a:r>
              <a:rPr lang="en-US" altLang="ko-KR" sz="2400" b="1" dirty="0">
                <a:hlinkClick r:id="rId4"/>
              </a:rPr>
              <a:t>Video Quality Experts Group (VQEG)</a:t>
            </a:r>
            <a:r>
              <a:rPr lang="en-US" altLang="ko-KR" sz="2400" b="1" dirty="0"/>
              <a:t>​​ where video/audiovisual quality experts meet and execute technical work;</a:t>
            </a:r>
          </a:p>
          <a:p>
            <a:pPr marL="342900" indent="-342900">
              <a:buFont typeface="Wingdings" panose="05000000000000000000" pitchFamily="2" charset="2"/>
              <a:buChar char="Ø"/>
            </a:pPr>
            <a:r>
              <a:rPr lang="en-US" altLang="ko-KR" sz="2400" b="1" dirty="0"/>
              <a:t>encourage collaboration between ITU-T SG12 and ITU-R SG6 on work items unique to each study group.</a:t>
            </a:r>
          </a:p>
          <a:p>
            <a:endParaRPr lang="ko-KR" altLang="en-US" dirty="0"/>
          </a:p>
        </p:txBody>
      </p:sp>
      <p:sp>
        <p:nvSpPr>
          <p:cNvPr id="7" name="RS_Classification_Standard">
            <a:extLst>
              <a:ext uri="{FF2B5EF4-FFF2-40B4-BE49-F238E27FC236}">
                <a16:creationId xmlns:a16="http://schemas.microsoft.com/office/drawing/2014/main" id="{2A4E3CE3-6D53-4784-9B5F-044810C04557}"/>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884330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179512" y="908720"/>
            <a:ext cx="8280920" cy="5816977"/>
          </a:xfrm>
          <a:prstGeom prst="rect">
            <a:avLst/>
          </a:prstGeom>
          <a:noFill/>
        </p:spPr>
        <p:txBody>
          <a:bodyPr wrap="square" rtlCol="0">
            <a:spAutoFit/>
          </a:bodyPr>
          <a:lstStyle/>
          <a:p>
            <a:r>
              <a:rPr lang="en-US" altLang="ko-KR" sz="1200" b="1" dirty="0">
                <a:solidFill>
                  <a:srgbClr val="FF0000"/>
                </a:solidFill>
              </a:rPr>
              <a:t>Proposed Work Item (Implementer's guide for VQM):</a:t>
            </a:r>
          </a:p>
          <a:p>
            <a:r>
              <a:rPr lang="en-US" altLang="ko-KR" b="1" dirty="0"/>
              <a:t>(1) Address video compression and scaling impairments</a:t>
            </a:r>
          </a:p>
          <a:p>
            <a:r>
              <a:rPr lang="en-US" altLang="ko-KR" b="1" dirty="0"/>
              <a:t>(2) Be constrained to full-reference (pixel) objective metrics</a:t>
            </a:r>
          </a:p>
          <a:p>
            <a:r>
              <a:rPr lang="en-US" altLang="ko-KR" b="1" dirty="0"/>
              <a:t>(3) List "state-of-the-art" such FR metrics (e.g. PSNR, SSIM, VMAF, etc. - please note that, even though proprietary metrics could perform better, the standardization community is looking for open-source solutions)</a:t>
            </a:r>
          </a:p>
          <a:p>
            <a:pPr marL="342900" indent="-342900">
              <a:buFont typeface="Arial" panose="020B0604020202020204" pitchFamily="34" charset="0"/>
              <a:buChar char="•"/>
            </a:pPr>
            <a:r>
              <a:rPr lang="en-US" altLang="ko-KR" b="1" dirty="0">
                <a:solidFill>
                  <a:srgbClr val="FF0000"/>
                </a:solidFill>
              </a:rPr>
              <a:t>Interested Lab: NTIA (&amp; potentially NR), RS, </a:t>
            </a:r>
            <a:r>
              <a:rPr lang="en-US" altLang="ko-KR" b="1" dirty="0" err="1">
                <a:solidFill>
                  <a:srgbClr val="FF0000"/>
                </a:solidFill>
              </a:rPr>
              <a:t>Université</a:t>
            </a:r>
            <a:r>
              <a:rPr lang="en-US" altLang="ko-KR" b="1" dirty="0">
                <a:solidFill>
                  <a:srgbClr val="FF0000"/>
                </a:solidFill>
              </a:rPr>
              <a:t> de Nantes, </a:t>
            </a:r>
            <a:r>
              <a:rPr lang="en-US" altLang="ko-KR" b="1" dirty="0" err="1">
                <a:solidFill>
                  <a:srgbClr val="FF0000"/>
                </a:solidFill>
              </a:rPr>
              <a:t>Yonsei</a:t>
            </a:r>
            <a:endParaRPr lang="en-US" altLang="ko-KR" b="1" dirty="0">
              <a:solidFill>
                <a:srgbClr val="FF0000"/>
              </a:solidFill>
            </a:endParaRPr>
          </a:p>
          <a:p>
            <a:r>
              <a:rPr lang="en-US" altLang="ko-KR" b="1" dirty="0"/>
              <a:t>(4) Offer temporal aggregation methods of frame-level metrics (such as PSNR and SSIM)</a:t>
            </a:r>
          </a:p>
          <a:p>
            <a:pPr marL="342900" indent="-342900">
              <a:buFont typeface="Arial" panose="020B0604020202020204" pitchFamily="34" charset="0"/>
              <a:buChar char="•"/>
            </a:pPr>
            <a:r>
              <a:rPr lang="en-US" altLang="ko-KR" b="1" dirty="0" err="1">
                <a:solidFill>
                  <a:srgbClr val="FF0000"/>
                </a:solidFill>
              </a:rPr>
              <a:t>Université</a:t>
            </a:r>
            <a:r>
              <a:rPr lang="en-US" altLang="ko-KR" b="1" dirty="0">
                <a:solidFill>
                  <a:srgbClr val="FF0000"/>
                </a:solidFill>
              </a:rPr>
              <a:t> de Nantes, </a:t>
            </a:r>
          </a:p>
          <a:p>
            <a:r>
              <a:rPr lang="en-US" altLang="ko-KR" b="1" dirty="0"/>
              <a:t>(5) Present statistical analysis of existing subjective datasets, constraining them to compression and scaling artifacts</a:t>
            </a:r>
          </a:p>
          <a:p>
            <a:pPr marL="342900" indent="-342900">
              <a:buFont typeface="Arial" panose="020B0604020202020204" pitchFamily="34" charset="0"/>
              <a:buChar char="•"/>
            </a:pPr>
            <a:r>
              <a:rPr lang="en-US" altLang="ko-KR" b="1" dirty="0">
                <a:solidFill>
                  <a:srgbClr val="FF0000"/>
                </a:solidFill>
              </a:rPr>
              <a:t>Resolution: 270p, 360p, 540p, 720p, 1080p, 4K, 8K</a:t>
            </a:r>
          </a:p>
          <a:p>
            <a:pPr marL="342900" indent="-342900">
              <a:buFont typeface="Arial" panose="020B0604020202020204" pitchFamily="34" charset="0"/>
              <a:buChar char="•"/>
            </a:pPr>
            <a:r>
              <a:rPr lang="en-US" altLang="ko-KR" b="1" dirty="0">
                <a:solidFill>
                  <a:srgbClr val="FF0000"/>
                </a:solidFill>
              </a:rPr>
              <a:t>Coding rates: MOS values in the range of 2-5.</a:t>
            </a:r>
          </a:p>
          <a:p>
            <a:pPr marL="342900" indent="-342900">
              <a:buFont typeface="Arial" panose="020B0604020202020204" pitchFamily="34" charset="0"/>
              <a:buChar char="•"/>
            </a:pPr>
            <a:r>
              <a:rPr lang="en-US" altLang="ko-KR" b="1" dirty="0">
                <a:solidFill>
                  <a:srgbClr val="FF0000"/>
                </a:solidFill>
              </a:rPr>
              <a:t>Camera impairment: Source quality should exceed a certain quality level.</a:t>
            </a:r>
          </a:p>
          <a:p>
            <a:pPr marL="342900" indent="-342900">
              <a:buFont typeface="Arial" panose="020B0604020202020204" pitchFamily="34" charset="0"/>
              <a:buChar char="•"/>
            </a:pPr>
            <a:r>
              <a:rPr lang="en-US" altLang="ko-KR" b="1" dirty="0">
                <a:solidFill>
                  <a:srgbClr val="FF0000"/>
                </a:solidFill>
              </a:rPr>
              <a:t>Database: VQEG HDTV, FR Phase I, Hybrid(?), CDVL(ITS4, PS1, PS2, T1A1?), 10-20 DB by Nantes, additional DB (MPEG?, AOM (ILG)).</a:t>
            </a:r>
          </a:p>
          <a:p>
            <a:endParaRPr lang="en-US" altLang="ko-KR" b="1" dirty="0"/>
          </a:p>
          <a:p>
            <a:endParaRPr lang="en-US" altLang="ko-KR" b="1" dirty="0"/>
          </a:p>
          <a:p>
            <a:r>
              <a:rPr lang="en-US" altLang="ko-KR" b="1" dirty="0"/>
              <a:t> </a:t>
            </a:r>
          </a:p>
          <a:p>
            <a:endParaRPr lang="ko-KR" altLang="en-US" dirty="0"/>
          </a:p>
        </p:txBody>
      </p:sp>
      <p:sp>
        <p:nvSpPr>
          <p:cNvPr id="7" name="RS_Classification_Standard">
            <a:extLst>
              <a:ext uri="{FF2B5EF4-FFF2-40B4-BE49-F238E27FC236}">
                <a16:creationId xmlns:a16="http://schemas.microsoft.com/office/drawing/2014/main" id="{A56CB707-2FE3-4DA3-B45B-6A6816E810E7}"/>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3995303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179512" y="908720"/>
            <a:ext cx="8280920" cy="4154984"/>
          </a:xfrm>
          <a:prstGeom prst="rect">
            <a:avLst/>
          </a:prstGeom>
          <a:noFill/>
        </p:spPr>
        <p:txBody>
          <a:bodyPr wrap="square" rtlCol="0">
            <a:spAutoFit/>
          </a:bodyPr>
          <a:lstStyle/>
          <a:p>
            <a:r>
              <a:rPr lang="en-US" altLang="ko-KR" sz="1200" b="1" dirty="0">
                <a:solidFill>
                  <a:srgbClr val="FF0000"/>
                </a:solidFill>
              </a:rPr>
              <a:t>Proposed Work Item (Implementer's guide for VQM):</a:t>
            </a:r>
          </a:p>
          <a:p>
            <a:r>
              <a:rPr lang="en-US" altLang="ko-KR" b="1" dirty="0"/>
              <a:t>(6) Obtain reference implementations of such FR metrics, in order to avoid confusion that happens often, when researchers quote these metrics; for example, there are at least 4 different ways to aggregate PSNR scores, and 3 popular implementations of SSIM</a:t>
            </a:r>
          </a:p>
          <a:p>
            <a:r>
              <a:rPr lang="en-US" altLang="ko-KR" b="1" dirty="0"/>
              <a:t>(7) Highlight differences among objective metrics and use-cases: for example, in case of very small differences, which metric if more sensitive? Which quality range is better served by what metric?</a:t>
            </a:r>
          </a:p>
          <a:p>
            <a:r>
              <a:rPr lang="en-US" altLang="ko-KR" b="1" dirty="0"/>
              <a:t>(8) Offer standard logistic mappings of objective metrics to a normalized linear scale (0-100 ?)</a:t>
            </a:r>
          </a:p>
          <a:p>
            <a:r>
              <a:rPr lang="en-US" altLang="ko-KR" b="1" dirty="0"/>
              <a:t>(9) Other matters</a:t>
            </a:r>
          </a:p>
          <a:p>
            <a:endParaRPr lang="en-US" altLang="ko-KR" b="1" dirty="0"/>
          </a:p>
          <a:p>
            <a:endParaRPr lang="en-US" altLang="ko-KR" b="1" dirty="0"/>
          </a:p>
          <a:p>
            <a:r>
              <a:rPr lang="en-US" altLang="ko-KR" b="1" dirty="0"/>
              <a:t> </a:t>
            </a:r>
          </a:p>
          <a:p>
            <a:endParaRPr lang="ko-KR" altLang="en-US" dirty="0"/>
          </a:p>
        </p:txBody>
      </p:sp>
      <p:sp>
        <p:nvSpPr>
          <p:cNvPr id="7" name="RS_Classification_Standard">
            <a:extLst>
              <a:ext uri="{FF2B5EF4-FFF2-40B4-BE49-F238E27FC236}">
                <a16:creationId xmlns:a16="http://schemas.microsoft.com/office/drawing/2014/main" id="{5CE05293-F49F-41D9-B124-94221EA69943}"/>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2392581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THE END</a:t>
            </a:r>
            <a:endParaRPr lang="ko-KR" altLang="en-US" sz="3200" b="1" dirty="0">
              <a:ea typeface="MD아트체" pitchFamily="18" charset="-127"/>
              <a:cs typeface="한컴바탕" pitchFamily="18" charset="2"/>
            </a:endParaRPr>
          </a:p>
        </p:txBody>
      </p:sp>
      <p:sp>
        <p:nvSpPr>
          <p:cNvPr id="5" name="직사각형 4"/>
          <p:cNvSpPr/>
          <p:nvPr/>
        </p:nvSpPr>
        <p:spPr>
          <a:xfrm>
            <a:off x="3273624" y="2348880"/>
            <a:ext cx="2736304" cy="2554545"/>
          </a:xfrm>
          <a:prstGeom prst="rect">
            <a:avLst/>
          </a:prstGeom>
        </p:spPr>
        <p:txBody>
          <a:bodyPr wrap="square">
            <a:spAutoFit/>
          </a:bodyPr>
          <a:lstStyle/>
          <a:p>
            <a:pPr algn="ctr"/>
            <a:endParaRPr lang="en-US" altLang="ko-KR" sz="3200" b="1" dirty="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r>
              <a:rPr lang="en-US" altLang="ko-KR" sz="3200" b="1" dirty="0">
                <a:solidFill>
                  <a:prstClr val="black"/>
                </a:solidFill>
                <a:latin typeface="Arial"/>
                <a:ea typeface="MD아트체" pitchFamily="18" charset="-127"/>
                <a:cs typeface="한컴바탕" pitchFamily="18" charset="2"/>
              </a:rPr>
              <a:t>   </a:t>
            </a:r>
            <a:endParaRPr lang="ko-KR" altLang="en-US" dirty="0"/>
          </a:p>
        </p:txBody>
      </p:sp>
      <p:sp>
        <p:nvSpPr>
          <p:cNvPr id="7" name="RS_Classification_Standard">
            <a:extLst>
              <a:ext uri="{FF2B5EF4-FFF2-40B4-BE49-F238E27FC236}">
                <a16:creationId xmlns:a16="http://schemas.microsoft.com/office/drawing/2014/main" id="{07ED4153-39EF-4D6E-8CA4-278561CE69B1}"/>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414022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4801314"/>
          </a:xfrm>
          <a:prstGeom prst="rect">
            <a:avLst/>
          </a:prstGeom>
          <a:noFill/>
        </p:spPr>
        <p:txBody>
          <a:bodyPr wrap="square" rtlCol="0">
            <a:spAutoFit/>
          </a:bodyPr>
          <a:lstStyle/>
          <a:p>
            <a:r>
              <a:rPr lang="en-US" altLang="ko-KR" sz="2400" b="1" dirty="0"/>
              <a:t>The IRG-AVQA allows rapporteurs to:</a:t>
            </a:r>
          </a:p>
          <a:p>
            <a:pPr marL="285750" indent="-285750">
              <a:buFont typeface="Arial" panose="020B0604020202020204" pitchFamily="34" charset="0"/>
              <a:buChar char="•"/>
            </a:pPr>
            <a:r>
              <a:rPr lang="en-US" altLang="ko-KR" sz="2400" b="1" dirty="0"/>
              <a:t>exchange information faster, using email and joint meetings;</a:t>
            </a:r>
          </a:p>
          <a:p>
            <a:pPr marL="285750" indent="-285750">
              <a:buFont typeface="Arial" panose="020B0604020202020204" pitchFamily="34" charset="0"/>
              <a:buChar char="•"/>
            </a:pPr>
            <a:r>
              <a:rPr lang="en-US" altLang="ko-KR" sz="2400" b="1" dirty="0"/>
              <a:t>seek participation from a broader range of ITU members;</a:t>
            </a:r>
          </a:p>
          <a:p>
            <a:pPr marL="285750" indent="-285750">
              <a:buFont typeface="Arial" panose="020B0604020202020204" pitchFamily="34" charset="0"/>
              <a:buChar char="•"/>
            </a:pPr>
            <a:r>
              <a:rPr lang="en-US" altLang="ko-KR" sz="2400" b="1" dirty="0"/>
              <a:t>invite input from non-member experts (e.g., from academia);</a:t>
            </a:r>
          </a:p>
          <a:p>
            <a:pPr marL="285750" indent="-285750">
              <a:buFont typeface="Arial" panose="020B0604020202020204" pitchFamily="34" charset="0"/>
              <a:buChar char="•"/>
            </a:pPr>
            <a:r>
              <a:rPr lang="en-US" altLang="ko-KR" sz="2400" b="1" dirty="0"/>
              <a:t>keep people informed at the early stage of work;</a:t>
            </a:r>
          </a:p>
          <a:p>
            <a:pPr marL="285750" indent="-285750">
              <a:buFont typeface="Arial" panose="020B0604020202020204" pitchFamily="34" charset="0"/>
              <a:buChar char="•"/>
            </a:pPr>
            <a:r>
              <a:rPr lang="en-US" altLang="ko-KR" sz="2400" b="1" dirty="0"/>
              <a:t>set up a joint edit session on a Recommendation;</a:t>
            </a:r>
          </a:p>
          <a:p>
            <a:pPr marL="285750" indent="-285750">
              <a:buFont typeface="Arial" panose="020B0604020202020204" pitchFamily="34" charset="0"/>
              <a:buChar char="•"/>
            </a:pPr>
            <a:r>
              <a:rPr lang="en-US" altLang="ko-KR" sz="2400" b="1" dirty="0"/>
              <a:t>socialize work items that approach maturity;</a:t>
            </a:r>
          </a:p>
          <a:p>
            <a:r>
              <a:rPr lang="en-US" altLang="ko-KR" sz="2400" b="1" dirty="0"/>
              <a:t>Participants who can contribute technology proposals are invited and encouraged to join the group.  </a:t>
            </a:r>
          </a:p>
          <a:p>
            <a:endParaRPr lang="en-US" altLang="ko-KR" sz="2400" b="1" dirty="0"/>
          </a:p>
          <a:p>
            <a:endParaRPr lang="en-US" altLang="ko-KR" sz="2400" b="1" dirty="0"/>
          </a:p>
          <a:p>
            <a:r>
              <a:rPr lang="en-US" altLang="ko-KR" sz="1400" dirty="0"/>
              <a:t>https://www.itu.int/en/irg/avqa/Pages/default.aspx</a:t>
            </a:r>
          </a:p>
          <a:p>
            <a:endParaRPr lang="ko-KR" altLang="en-US" dirty="0"/>
          </a:p>
        </p:txBody>
      </p:sp>
      <p:sp>
        <p:nvSpPr>
          <p:cNvPr id="7" name="RS_Classification_Standard">
            <a:extLst>
              <a:ext uri="{FF2B5EF4-FFF2-40B4-BE49-F238E27FC236}">
                <a16:creationId xmlns:a16="http://schemas.microsoft.com/office/drawing/2014/main" id="{A3745BF2-B37B-4C83-84C5-C0C90C7288DC}"/>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3767375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268760"/>
            <a:ext cx="8280920" cy="2092881"/>
          </a:xfrm>
          <a:prstGeom prst="rect">
            <a:avLst/>
          </a:prstGeom>
          <a:noFill/>
        </p:spPr>
        <p:txBody>
          <a:bodyPr wrap="square" rtlCol="0">
            <a:spAutoFit/>
          </a:bodyPr>
          <a:lstStyle/>
          <a:p>
            <a:r>
              <a:rPr lang="en-US" altLang="ko-KR" sz="2800" b="1" dirty="0"/>
              <a:t>Co-Chairs</a:t>
            </a:r>
          </a:p>
          <a:p>
            <a:endParaRPr lang="en-US" altLang="ko-KR" sz="2800" b="1" dirty="0"/>
          </a:p>
          <a:p>
            <a:pPr marL="285750" indent="-285750">
              <a:buFont typeface="Arial" panose="020B0604020202020204" pitchFamily="34" charset="0"/>
              <a:buChar char="•"/>
            </a:pPr>
            <a:r>
              <a:rPr lang="en-US" altLang="ko-KR" sz="2800" b="1" dirty="0" err="1">
                <a:hlinkClick r:id="rId4"/>
              </a:rPr>
              <a:t>Chulh</a:t>
            </a:r>
            <a:r>
              <a:rPr lang="en-US" altLang="ko-KR" sz="2800" b="1" dirty="0">
                <a:hlinkClick r:id="rId4"/>
              </a:rPr>
              <a:t>​</a:t>
            </a:r>
            <a:r>
              <a:rPr lang="en-US" altLang="ko-KR" sz="2800" b="1" dirty="0" err="1">
                <a:hlinkClick r:id="rId4"/>
              </a:rPr>
              <a:t>ee</a:t>
            </a:r>
            <a:r>
              <a:rPr lang="en-US" altLang="ko-KR" sz="2800" b="1" dirty="0">
                <a:hlinkClick r:id="rId4"/>
              </a:rPr>
              <a:t> Lee</a:t>
            </a:r>
            <a:r>
              <a:rPr lang="en-US" altLang="ko-KR" sz="2800" b="1" dirty="0"/>
              <a:t> (Korea, Rep of)</a:t>
            </a:r>
          </a:p>
          <a:p>
            <a:pPr marL="285750" indent="-285750">
              <a:buFont typeface="Arial" panose="020B0604020202020204" pitchFamily="34" charset="0"/>
              <a:buChar char="•"/>
            </a:pPr>
            <a:r>
              <a:rPr lang="en-US" altLang="ko-KR" sz="2800" b="1" dirty="0">
                <a:hlinkClick r:id="rId5"/>
              </a:rPr>
              <a:t>Jens Berger</a:t>
            </a:r>
            <a:r>
              <a:rPr lang="en-US" altLang="ko-KR" sz="2800" b="1" dirty="0"/>
              <a:t> (Germany)</a:t>
            </a:r>
          </a:p>
          <a:p>
            <a:endParaRPr lang="ko-KR" altLang="en-US" b="1" dirty="0"/>
          </a:p>
        </p:txBody>
      </p:sp>
      <p:sp>
        <p:nvSpPr>
          <p:cNvPr id="7" name="RS_Classification_Standard">
            <a:extLst>
              <a:ext uri="{FF2B5EF4-FFF2-40B4-BE49-F238E27FC236}">
                <a16:creationId xmlns:a16="http://schemas.microsoft.com/office/drawing/2014/main" id="{4B68268D-7318-4A56-BC2A-77C99FED2B22}"/>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64128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2215991"/>
          </a:xfrm>
          <a:prstGeom prst="rect">
            <a:avLst/>
          </a:prstGeom>
          <a:noFill/>
        </p:spPr>
        <p:txBody>
          <a:bodyPr wrap="square" rtlCol="0">
            <a:spAutoFit/>
          </a:bodyPr>
          <a:lstStyle/>
          <a:p>
            <a:r>
              <a:rPr lang="en-US" altLang="ko-KR" sz="2400" b="1" dirty="0">
                <a:solidFill>
                  <a:srgbClr val="FF0000"/>
                </a:solidFill>
              </a:rPr>
              <a:t>Progress and recent works of ITU-R WP6C</a:t>
            </a:r>
          </a:p>
          <a:p>
            <a:pPr marL="342900" indent="-342900">
              <a:buFont typeface="Arial" panose="020B0604020202020204" pitchFamily="34" charset="0"/>
              <a:buChar char="•"/>
            </a:pPr>
            <a:r>
              <a:rPr lang="en-US" altLang="ko-KR" sz="2400" b="1" dirty="0"/>
              <a:t>Draft revision of Reports</a:t>
            </a:r>
          </a:p>
          <a:p>
            <a:pPr lvl="1"/>
            <a:endParaRPr lang="en-US" altLang="ko-KR" sz="2400" b="1" dirty="0"/>
          </a:p>
          <a:p>
            <a:pPr marL="800100" lvl="1"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endParaRPr lang="ko-KR" altLang="en-US" dirty="0"/>
          </a:p>
        </p:txBody>
      </p:sp>
      <p:graphicFrame>
        <p:nvGraphicFramePr>
          <p:cNvPr id="3" name="표 2"/>
          <p:cNvGraphicFramePr>
            <a:graphicFrameLocks noGrp="1"/>
          </p:cNvGraphicFramePr>
          <p:nvPr>
            <p:extLst>
              <p:ext uri="{D42A27DB-BD31-4B8C-83A1-F6EECF244321}">
                <p14:modId xmlns:p14="http://schemas.microsoft.com/office/powerpoint/2010/main" val="2774595241"/>
              </p:ext>
            </p:extLst>
          </p:nvPr>
        </p:nvGraphicFramePr>
        <p:xfrm>
          <a:off x="611560" y="1923792"/>
          <a:ext cx="8208912" cy="4113379"/>
        </p:xfrm>
        <a:graphic>
          <a:graphicData uri="http://schemas.openxmlformats.org/drawingml/2006/table">
            <a:tbl>
              <a:tblPr>
                <a:tableStyleId>{5C22544A-7EE6-4342-B048-85BDC9FD1C3A}</a:tableStyleId>
              </a:tblPr>
              <a:tblGrid>
                <a:gridCol w="662400">
                  <a:extLst>
                    <a:ext uri="{9D8B030D-6E8A-4147-A177-3AD203B41FA5}">
                      <a16:colId xmlns:a16="http://schemas.microsoft.com/office/drawing/2014/main" val="20000"/>
                    </a:ext>
                  </a:extLst>
                </a:gridCol>
                <a:gridCol w="7546512">
                  <a:extLst>
                    <a:ext uri="{9D8B030D-6E8A-4147-A177-3AD203B41FA5}">
                      <a16:colId xmlns:a16="http://schemas.microsoft.com/office/drawing/2014/main" val="20001"/>
                    </a:ext>
                  </a:extLst>
                </a:gridCol>
              </a:tblGrid>
              <a:tr h="790696">
                <a:tc>
                  <a:txBody>
                    <a:bodyPr/>
                    <a:lstStyle/>
                    <a:p>
                      <a:pPr algn="ct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dirty="0">
                          <a:effectLst/>
                        </a:rPr>
                        <a:t>1</a:t>
                      </a:r>
                      <a:endParaRPr lang="ko-KR" sz="2000" b="1" dirty="0">
                        <a:effectLst/>
                        <a:latin typeface="Times New Roman" panose="02020603050405020304" pitchFamily="18" charset="0"/>
                        <a:ea typeface="바탕" panose="02030600000101010101" pitchFamily="18" charset="-127"/>
                      </a:endParaRPr>
                    </a:p>
                  </a:txBody>
                  <a:tcPr marL="68580" marR="68580" marT="0" marB="36195" anchor="ctr"/>
                </a:tc>
                <a:tc>
                  <a:txBody>
                    <a:bodyPr/>
                    <a:lstStyle/>
                    <a:p>
                      <a:pP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dirty="0">
                          <a:effectLst/>
                        </a:rPr>
                        <a:t>Draft revision of Report ITU-R BT.2408-3 – Guidance for operational practices in HDR television production</a:t>
                      </a:r>
                      <a:endParaRPr lang="ko-KR" sz="2000" b="1" dirty="0">
                        <a:effectLst/>
                        <a:latin typeface="Times New Roman" panose="02020603050405020304" pitchFamily="18" charset="0"/>
                        <a:ea typeface="바탕" panose="02030600000101010101" pitchFamily="18" charset="-127"/>
                      </a:endParaRPr>
                    </a:p>
                  </a:txBody>
                  <a:tcPr marL="68580" marR="68580" marT="0" marB="36195" anchor="ctr"/>
                </a:tc>
                <a:extLst>
                  <a:ext uri="{0D108BD9-81ED-4DB2-BD59-A6C34878D82A}">
                    <a16:rowId xmlns:a16="http://schemas.microsoft.com/office/drawing/2014/main" val="10000"/>
                  </a:ext>
                </a:extLst>
              </a:tr>
              <a:tr h="790696">
                <a:tc>
                  <a:txBody>
                    <a:bodyPr/>
                    <a:lstStyle/>
                    <a:p>
                      <a:pPr algn="ct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a:effectLst/>
                        </a:rPr>
                        <a:t>2</a:t>
                      </a:r>
                      <a:endParaRPr lang="ko-KR" sz="2000" b="1">
                        <a:effectLst/>
                        <a:latin typeface="Times New Roman" panose="02020603050405020304" pitchFamily="18" charset="0"/>
                        <a:ea typeface="바탕" panose="02030600000101010101" pitchFamily="18" charset="-127"/>
                      </a:endParaRPr>
                    </a:p>
                  </a:txBody>
                  <a:tcPr marL="68580" marR="68580" marT="0" marB="36195" anchor="ctr"/>
                </a:tc>
                <a:tc>
                  <a:txBody>
                    <a:bodyPr/>
                    <a:lstStyle/>
                    <a:p>
                      <a:pP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dirty="0">
                          <a:effectLst/>
                        </a:rPr>
                        <a:t>Draft revision of Report ITU-R BT.2390-8 – High-dynamic range television for production and international programme exchange</a:t>
                      </a:r>
                      <a:endParaRPr lang="ko-KR" sz="2000" b="1" dirty="0">
                        <a:effectLst/>
                        <a:latin typeface="Times New Roman" panose="02020603050405020304" pitchFamily="18" charset="0"/>
                        <a:ea typeface="바탕" panose="02030600000101010101" pitchFamily="18" charset="-127"/>
                      </a:endParaRPr>
                    </a:p>
                  </a:txBody>
                  <a:tcPr marL="68580" marR="68580" marT="0" marB="36195" anchor="ctr"/>
                </a:tc>
                <a:extLst>
                  <a:ext uri="{0D108BD9-81ED-4DB2-BD59-A6C34878D82A}">
                    <a16:rowId xmlns:a16="http://schemas.microsoft.com/office/drawing/2014/main" val="10001"/>
                  </a:ext>
                </a:extLst>
              </a:tr>
              <a:tr h="790696">
                <a:tc>
                  <a:txBody>
                    <a:bodyPr/>
                    <a:lstStyle/>
                    <a:p>
                      <a:pPr algn="ct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a:effectLst/>
                        </a:rPr>
                        <a:t>3</a:t>
                      </a:r>
                      <a:endParaRPr lang="ko-KR" sz="2000" b="1">
                        <a:effectLst/>
                        <a:latin typeface="Times New Roman" panose="02020603050405020304" pitchFamily="18" charset="0"/>
                        <a:ea typeface="바탕" panose="02030600000101010101" pitchFamily="18" charset="-127"/>
                      </a:endParaRPr>
                    </a:p>
                  </a:txBody>
                  <a:tcPr marL="68580" marR="68580" marT="0" marB="36195" anchor="ctr"/>
                </a:tc>
                <a:tc>
                  <a:txBody>
                    <a:bodyPr/>
                    <a:lstStyle/>
                    <a:p>
                      <a:pP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dirty="0">
                          <a:effectLst/>
                        </a:rPr>
                        <a:t>Draft revision of Report ITU-R BT.2446-0 – Methods for conversion of high dynamic range content to standard dynamic range content and vice-versa</a:t>
                      </a:r>
                      <a:endParaRPr lang="ko-KR" sz="2000" b="1" dirty="0">
                        <a:effectLst/>
                        <a:latin typeface="Times New Roman" panose="02020603050405020304" pitchFamily="18" charset="0"/>
                        <a:ea typeface="바탕" panose="02030600000101010101" pitchFamily="18" charset="-127"/>
                      </a:endParaRPr>
                    </a:p>
                  </a:txBody>
                  <a:tcPr marL="68580" marR="68580" marT="0" marB="36195" anchor="ctr"/>
                </a:tc>
                <a:extLst>
                  <a:ext uri="{0D108BD9-81ED-4DB2-BD59-A6C34878D82A}">
                    <a16:rowId xmlns:a16="http://schemas.microsoft.com/office/drawing/2014/main" val="10002"/>
                  </a:ext>
                </a:extLst>
              </a:tr>
              <a:tr h="790696">
                <a:tc>
                  <a:txBody>
                    <a:bodyPr/>
                    <a:lstStyle/>
                    <a:p>
                      <a:pPr algn="ct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a:effectLst/>
                        </a:rPr>
                        <a:t>4</a:t>
                      </a:r>
                      <a:endParaRPr lang="ko-KR" sz="2000" b="1">
                        <a:effectLst/>
                        <a:latin typeface="Times New Roman" panose="02020603050405020304" pitchFamily="18" charset="0"/>
                        <a:ea typeface="바탕" panose="02030600000101010101" pitchFamily="18" charset="-127"/>
                      </a:endParaRPr>
                    </a:p>
                  </a:txBody>
                  <a:tcPr marL="68580" marR="68580" marT="0" marB="36195" anchor="ctr"/>
                </a:tc>
                <a:tc>
                  <a:txBody>
                    <a:bodyPr/>
                    <a:lstStyle/>
                    <a:p>
                      <a:pP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dirty="0">
                          <a:effectLst/>
                        </a:rPr>
                        <a:t>Proposed draft revision of Report ITU-R BT.2447 – Artificial intelligence systems for programme production and exchange</a:t>
                      </a:r>
                      <a:endParaRPr lang="ko-KR" sz="2000" b="1" dirty="0">
                        <a:effectLst/>
                        <a:latin typeface="Times New Roman" panose="02020603050405020304" pitchFamily="18" charset="0"/>
                        <a:ea typeface="바탕" panose="02030600000101010101" pitchFamily="18" charset="-127"/>
                      </a:endParaRPr>
                    </a:p>
                  </a:txBody>
                  <a:tcPr marL="68580" marR="68580" marT="0" marB="36195" anchor="ctr"/>
                </a:tc>
                <a:extLst>
                  <a:ext uri="{0D108BD9-81ED-4DB2-BD59-A6C34878D82A}">
                    <a16:rowId xmlns:a16="http://schemas.microsoft.com/office/drawing/2014/main" val="10003"/>
                  </a:ext>
                </a:extLst>
              </a:tr>
              <a:tr h="790696">
                <a:tc>
                  <a:txBody>
                    <a:bodyPr/>
                    <a:lstStyle/>
                    <a:p>
                      <a:pPr algn="ct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a:effectLst/>
                        </a:rPr>
                        <a:t>5</a:t>
                      </a:r>
                      <a:endParaRPr lang="ko-KR" sz="2000" b="1">
                        <a:effectLst/>
                        <a:latin typeface="Times New Roman" panose="02020603050405020304" pitchFamily="18" charset="0"/>
                        <a:ea typeface="바탕" panose="02030600000101010101" pitchFamily="18" charset="-127"/>
                      </a:endParaRPr>
                    </a:p>
                  </a:txBody>
                  <a:tcPr marL="68580" marR="68580" marT="0" marB="36195" anchor="ctr"/>
                </a:tc>
                <a:tc>
                  <a:txBody>
                    <a:bodyPr/>
                    <a:lstStyle/>
                    <a:p>
                      <a:pP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dirty="0">
                          <a:effectLst/>
                        </a:rPr>
                        <a:t>Proposed draft revision of Report ITU-R BT.2420-1 – Collection of usage scenarios of advanced immersive sensory media systems</a:t>
                      </a:r>
                      <a:endParaRPr lang="ko-KR" sz="2000" b="1" dirty="0">
                        <a:effectLst/>
                        <a:latin typeface="Times New Roman" panose="02020603050405020304" pitchFamily="18" charset="0"/>
                        <a:ea typeface="바탕" panose="02030600000101010101" pitchFamily="18" charset="-127"/>
                      </a:endParaRPr>
                    </a:p>
                  </a:txBody>
                  <a:tcPr marL="68580" marR="68580" marT="0" marB="36195" anchor="ctr"/>
                </a:tc>
                <a:extLst>
                  <a:ext uri="{0D108BD9-81ED-4DB2-BD59-A6C34878D82A}">
                    <a16:rowId xmlns:a16="http://schemas.microsoft.com/office/drawing/2014/main" val="10004"/>
                  </a:ext>
                </a:extLst>
              </a:tr>
            </a:tbl>
          </a:graphicData>
        </a:graphic>
      </p:graphicFrame>
      <p:sp>
        <p:nvSpPr>
          <p:cNvPr id="9" name="RS_Classification_Standard">
            <a:extLst>
              <a:ext uri="{FF2B5EF4-FFF2-40B4-BE49-F238E27FC236}">
                <a16:creationId xmlns:a16="http://schemas.microsoft.com/office/drawing/2014/main" id="{BBCDD6B7-F02E-40A9-BB6A-339E29370013}"/>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59837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5539978"/>
          </a:xfrm>
          <a:prstGeom prst="rect">
            <a:avLst/>
          </a:prstGeom>
          <a:noFill/>
        </p:spPr>
        <p:txBody>
          <a:bodyPr wrap="square" rtlCol="0">
            <a:spAutoFit/>
          </a:bodyPr>
          <a:lstStyle/>
          <a:p>
            <a:r>
              <a:rPr lang="en-US" altLang="ko-KR" sz="2400" b="1" dirty="0">
                <a:solidFill>
                  <a:srgbClr val="FF0000"/>
                </a:solidFill>
              </a:rPr>
              <a:t>Progress and recent works of ITU-R WP6C</a:t>
            </a:r>
          </a:p>
          <a:p>
            <a:pPr marL="342900" indent="-342900">
              <a:buFont typeface="Arial" panose="020B0604020202020204" pitchFamily="34" charset="0"/>
              <a:buChar char="•"/>
            </a:pPr>
            <a:r>
              <a:rPr lang="en-US" altLang="ko-KR" sz="2400" b="1" dirty="0"/>
              <a:t>Draft revision of Reports</a:t>
            </a:r>
          </a:p>
          <a:p>
            <a:pPr marL="342900" indent="-342900">
              <a:buFont typeface="Arial" panose="020B0604020202020204" pitchFamily="34" charset="0"/>
              <a:buChar char="•"/>
            </a:pPr>
            <a:r>
              <a:rPr lang="en-GB" altLang="ko-KR" sz="2400" b="1" u="sng" dirty="0">
                <a:solidFill>
                  <a:srgbClr val="0070C0"/>
                </a:solidFill>
                <a:hlinkClick r:id="rId4"/>
              </a:rPr>
              <a:t>6C/7</a:t>
            </a:r>
            <a:r>
              <a:rPr lang="en-GB" altLang="ko-KR" sz="2400" b="1" u="sng" dirty="0">
                <a:solidFill>
                  <a:srgbClr val="0070C0"/>
                </a:solidFill>
              </a:rPr>
              <a:t>0</a:t>
            </a:r>
            <a:r>
              <a:rPr lang="en-GB" altLang="ko-KR" sz="2400" b="1" u="sng" dirty="0"/>
              <a:t>: </a:t>
            </a:r>
            <a:r>
              <a:rPr lang="en-GB" altLang="ko-KR" sz="2400" b="1" dirty="0"/>
              <a:t>Coding for UHDTV files for programme production and exchange using HEVC</a:t>
            </a:r>
          </a:p>
          <a:p>
            <a:pPr marL="342900" indent="-342900">
              <a:buFont typeface="Arial" panose="020B0604020202020204" pitchFamily="34" charset="0"/>
              <a:buChar char="•"/>
            </a:pPr>
            <a:r>
              <a:rPr lang="en-GB" altLang="ko-KR" sz="2400" b="1" dirty="0" err="1">
                <a:latin typeface="Times New Roman" panose="02020603050405020304" pitchFamily="18" charset="0"/>
              </a:rPr>
              <a:t>oLS</a:t>
            </a:r>
            <a:r>
              <a:rPr lang="en-GB" altLang="ko-KR" sz="2400" b="1" dirty="0">
                <a:latin typeface="Times New Roman" panose="02020603050405020304" pitchFamily="18" charset="0"/>
              </a:rPr>
              <a:t>: Liaison to ITU </a:t>
            </a:r>
            <a:r>
              <a:rPr lang="en-GB" altLang="ko-KR" sz="2400" b="1" dirty="0" err="1">
                <a:latin typeface="Times New Roman" panose="02020603050405020304" pitchFamily="18" charset="0"/>
              </a:rPr>
              <a:t>Intersector</a:t>
            </a:r>
            <a:r>
              <a:rPr lang="en-GB" altLang="ko-KR" sz="2400" b="1" dirty="0">
                <a:latin typeface="Times New Roman" panose="02020603050405020304" pitchFamily="18" charset="0"/>
              </a:rPr>
              <a:t> Rapporteur Group </a:t>
            </a:r>
            <a:r>
              <a:rPr lang="en-GB" altLang="ko-KR" sz="2400" b="1" dirty="0" err="1">
                <a:latin typeface="Times New Roman" panose="02020603050405020304" pitchFamily="18" charset="0"/>
              </a:rPr>
              <a:t>Audiovisual</a:t>
            </a:r>
            <a:r>
              <a:rPr lang="en-GB" altLang="ko-KR" sz="2400" b="1" dirty="0">
                <a:latin typeface="Times New Roman" panose="02020603050405020304" pitchFamily="18" charset="0"/>
              </a:rPr>
              <a:t> Quality Assessment – Quality assessment of HEVC-coded UHDTV images to estimate required bit rates for UHDTV files for programme production and exchange</a:t>
            </a:r>
            <a:endParaRPr lang="ko-KR" altLang="ko-KR" sz="2800" b="1" dirty="0">
              <a:latin typeface="Times New Roman" panose="02020603050405020304" pitchFamily="18" charset="0"/>
            </a:endParaRPr>
          </a:p>
          <a:p>
            <a:pPr marL="342900"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pPr lvl="1"/>
            <a:endParaRPr lang="en-US" altLang="ko-KR" sz="2400" b="1" dirty="0"/>
          </a:p>
          <a:p>
            <a:pPr marL="800100" lvl="1"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endParaRPr lang="ko-KR" altLang="en-US" dirty="0"/>
          </a:p>
        </p:txBody>
      </p:sp>
      <p:sp>
        <p:nvSpPr>
          <p:cNvPr id="7" name="RS_Classification_Standard">
            <a:extLst>
              <a:ext uri="{FF2B5EF4-FFF2-40B4-BE49-F238E27FC236}">
                <a16:creationId xmlns:a16="http://schemas.microsoft.com/office/drawing/2014/main" id="{71CEE69C-08C7-4E0F-99D7-8E167FFA421F}"/>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36647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2215991"/>
          </a:xfrm>
          <a:prstGeom prst="rect">
            <a:avLst/>
          </a:prstGeom>
          <a:noFill/>
        </p:spPr>
        <p:txBody>
          <a:bodyPr wrap="square" rtlCol="0">
            <a:spAutoFit/>
          </a:bodyPr>
          <a:lstStyle/>
          <a:p>
            <a:r>
              <a:rPr lang="en-US" altLang="ko-KR" sz="2400" b="1" dirty="0">
                <a:solidFill>
                  <a:srgbClr val="FF0000"/>
                </a:solidFill>
              </a:rPr>
              <a:t>Progress and recent works of ITU-R WP6C</a:t>
            </a:r>
          </a:p>
          <a:p>
            <a:pPr marL="342900" indent="-342900">
              <a:buFont typeface="Arial" panose="020B0604020202020204" pitchFamily="34" charset="0"/>
              <a:buChar char="•"/>
            </a:pPr>
            <a:r>
              <a:rPr lang="en-US" altLang="ko-KR" sz="2400" b="1" dirty="0"/>
              <a:t>Draft revision of Reports</a:t>
            </a:r>
          </a:p>
          <a:p>
            <a:pPr lvl="1"/>
            <a:endParaRPr lang="en-US" altLang="ko-KR" sz="2400" b="1" dirty="0"/>
          </a:p>
          <a:p>
            <a:pPr marL="800100" lvl="1"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endParaRPr lang="ko-KR" altLang="en-US" dirty="0"/>
          </a:p>
        </p:txBody>
      </p:sp>
      <p:graphicFrame>
        <p:nvGraphicFramePr>
          <p:cNvPr id="3" name="표 2"/>
          <p:cNvGraphicFramePr>
            <a:graphicFrameLocks noGrp="1"/>
          </p:cNvGraphicFramePr>
          <p:nvPr>
            <p:extLst>
              <p:ext uri="{D42A27DB-BD31-4B8C-83A1-F6EECF244321}">
                <p14:modId xmlns:p14="http://schemas.microsoft.com/office/powerpoint/2010/main" val="2752456185"/>
              </p:ext>
            </p:extLst>
          </p:nvPr>
        </p:nvGraphicFramePr>
        <p:xfrm>
          <a:off x="611560" y="1923792"/>
          <a:ext cx="8208912" cy="4402697"/>
        </p:xfrm>
        <a:graphic>
          <a:graphicData uri="http://schemas.openxmlformats.org/drawingml/2006/table">
            <a:tbl>
              <a:tblPr>
                <a:tableStyleId>{5C22544A-7EE6-4342-B048-85BDC9FD1C3A}</a:tableStyleId>
              </a:tblPr>
              <a:tblGrid>
                <a:gridCol w="662400">
                  <a:extLst>
                    <a:ext uri="{9D8B030D-6E8A-4147-A177-3AD203B41FA5}">
                      <a16:colId xmlns:a16="http://schemas.microsoft.com/office/drawing/2014/main" val="20000"/>
                    </a:ext>
                  </a:extLst>
                </a:gridCol>
                <a:gridCol w="7546512">
                  <a:extLst>
                    <a:ext uri="{9D8B030D-6E8A-4147-A177-3AD203B41FA5}">
                      <a16:colId xmlns:a16="http://schemas.microsoft.com/office/drawing/2014/main" val="20001"/>
                    </a:ext>
                  </a:extLst>
                </a:gridCol>
              </a:tblGrid>
              <a:tr h="790696">
                <a:tc>
                  <a:txBody>
                    <a:bodyPr/>
                    <a:lstStyle/>
                    <a:p>
                      <a:pPr algn="ct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dirty="0">
                          <a:effectLst/>
                        </a:rPr>
                        <a:t>1</a:t>
                      </a:r>
                      <a:endParaRPr lang="ko-KR" sz="2000" b="1" dirty="0">
                        <a:effectLst/>
                        <a:latin typeface="Times New Roman" panose="02020603050405020304" pitchFamily="18" charset="0"/>
                        <a:ea typeface="바탕" panose="02030600000101010101" pitchFamily="18" charset="-127"/>
                      </a:endParaRPr>
                    </a:p>
                  </a:txBody>
                  <a:tcPr marL="68580" marR="68580" marT="0" marB="36195" anchor="ctr"/>
                </a:tc>
                <a:tc>
                  <a:txBody>
                    <a:bodyPr/>
                    <a:lstStyle/>
                    <a:p>
                      <a:pP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dirty="0">
                          <a:effectLst/>
                        </a:rPr>
                        <a:t>Draft revision of Report ITU-R BT.2408-3 – Guidance for operational practices in HDR television production (6C/69 (Annex 1))</a:t>
                      </a:r>
                      <a:endParaRPr lang="ko-KR" sz="2000" b="1" dirty="0">
                        <a:effectLst/>
                        <a:latin typeface="Times New Roman" panose="02020603050405020304" pitchFamily="18" charset="0"/>
                        <a:ea typeface="바탕" panose="02030600000101010101" pitchFamily="18" charset="-127"/>
                      </a:endParaRPr>
                    </a:p>
                  </a:txBody>
                  <a:tcPr marL="68580" marR="68580" marT="0" marB="36195" anchor="ctr"/>
                </a:tc>
                <a:extLst>
                  <a:ext uri="{0D108BD9-81ED-4DB2-BD59-A6C34878D82A}">
                    <a16:rowId xmlns:a16="http://schemas.microsoft.com/office/drawing/2014/main" val="10000"/>
                  </a:ext>
                </a:extLst>
              </a:tr>
              <a:tr h="790696">
                <a:tc>
                  <a:txBody>
                    <a:bodyPr/>
                    <a:lstStyle/>
                    <a:p>
                      <a:pPr algn="ct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a:effectLst/>
                        </a:rPr>
                        <a:t>2</a:t>
                      </a:r>
                      <a:endParaRPr lang="ko-KR" sz="2000" b="1">
                        <a:effectLst/>
                        <a:latin typeface="Times New Roman" panose="02020603050405020304" pitchFamily="18" charset="0"/>
                        <a:ea typeface="바탕" panose="02030600000101010101" pitchFamily="18" charset="-127"/>
                      </a:endParaRPr>
                    </a:p>
                  </a:txBody>
                  <a:tcPr marL="68580" marR="68580" marT="0" marB="36195" anchor="ctr"/>
                </a:tc>
                <a:tc>
                  <a:txBody>
                    <a:bodyPr/>
                    <a:lstStyle/>
                    <a:p>
                      <a:pP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dirty="0">
                          <a:effectLst/>
                        </a:rPr>
                        <a:t>Draft revision of Report ITU-R BT.2390-8 – High-dynamic range television for production and international programme exchange (6C/69 Annex 2)</a:t>
                      </a:r>
                      <a:endParaRPr lang="ko-KR" sz="2000" b="1" dirty="0">
                        <a:effectLst/>
                        <a:latin typeface="Times New Roman" panose="02020603050405020304" pitchFamily="18" charset="0"/>
                        <a:ea typeface="바탕" panose="02030600000101010101" pitchFamily="18" charset="-127"/>
                      </a:endParaRPr>
                    </a:p>
                  </a:txBody>
                  <a:tcPr marL="68580" marR="68580" marT="0" marB="36195" anchor="ctr"/>
                </a:tc>
                <a:extLst>
                  <a:ext uri="{0D108BD9-81ED-4DB2-BD59-A6C34878D82A}">
                    <a16:rowId xmlns:a16="http://schemas.microsoft.com/office/drawing/2014/main" val="10001"/>
                  </a:ext>
                </a:extLst>
              </a:tr>
              <a:tr h="790696">
                <a:tc>
                  <a:txBody>
                    <a:bodyPr/>
                    <a:lstStyle/>
                    <a:p>
                      <a:pPr algn="ct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a:effectLst/>
                        </a:rPr>
                        <a:t>3</a:t>
                      </a:r>
                      <a:endParaRPr lang="ko-KR" sz="2000" b="1">
                        <a:effectLst/>
                        <a:latin typeface="Times New Roman" panose="02020603050405020304" pitchFamily="18" charset="0"/>
                        <a:ea typeface="바탕" panose="02030600000101010101" pitchFamily="18" charset="-127"/>
                      </a:endParaRPr>
                    </a:p>
                  </a:txBody>
                  <a:tcPr marL="68580" marR="68580" marT="0" marB="36195" anchor="ctr"/>
                </a:tc>
                <a:tc>
                  <a:txBody>
                    <a:bodyPr/>
                    <a:lstStyle/>
                    <a:p>
                      <a:pP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dirty="0">
                          <a:effectLst/>
                        </a:rPr>
                        <a:t>Draft revision of Report ITU-R BT.2446-0 – Methods for conversion of high dynamic range content to standard dynamic range content and vice-versa </a:t>
                      </a:r>
                      <a:r>
                        <a:rPr lang="en-GB" altLang="ko-KR" sz="2000" b="1" dirty="0">
                          <a:effectLst/>
                        </a:rPr>
                        <a:t>(6C/69 Annex 3)</a:t>
                      </a:r>
                      <a:endParaRPr lang="ko-KR" sz="2000" b="1" dirty="0">
                        <a:effectLst/>
                        <a:latin typeface="Times New Roman" panose="02020603050405020304" pitchFamily="18" charset="0"/>
                        <a:ea typeface="바탕" panose="02030600000101010101" pitchFamily="18" charset="-127"/>
                      </a:endParaRPr>
                    </a:p>
                  </a:txBody>
                  <a:tcPr marL="68580" marR="68580" marT="0" marB="36195" anchor="ctr"/>
                </a:tc>
                <a:extLst>
                  <a:ext uri="{0D108BD9-81ED-4DB2-BD59-A6C34878D82A}">
                    <a16:rowId xmlns:a16="http://schemas.microsoft.com/office/drawing/2014/main" val="10002"/>
                  </a:ext>
                </a:extLst>
              </a:tr>
              <a:tr h="790696">
                <a:tc>
                  <a:txBody>
                    <a:bodyPr/>
                    <a:lstStyle/>
                    <a:p>
                      <a:pPr algn="ct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a:effectLst/>
                        </a:rPr>
                        <a:t>4</a:t>
                      </a:r>
                      <a:endParaRPr lang="ko-KR" sz="2000" b="1">
                        <a:effectLst/>
                        <a:latin typeface="Times New Roman" panose="02020603050405020304" pitchFamily="18" charset="0"/>
                        <a:ea typeface="바탕" panose="02030600000101010101" pitchFamily="18" charset="-127"/>
                      </a:endParaRPr>
                    </a:p>
                  </a:txBody>
                  <a:tcPr marL="68580" marR="68580" marT="0" marB="36195" anchor="ctr"/>
                </a:tc>
                <a:tc>
                  <a:txBody>
                    <a:bodyPr/>
                    <a:lstStyle/>
                    <a:p>
                      <a:pP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dirty="0">
                          <a:effectLst/>
                        </a:rPr>
                        <a:t>Proposed draft revision of Report ITU-R BT.2447 – Artificial intelligence systems for programme production and exchange (</a:t>
                      </a:r>
                      <a:r>
                        <a:rPr lang="en-GB" altLang="ko-KR" sz="1800" u="sng" kern="1200" dirty="0">
                          <a:solidFill>
                            <a:schemeClr val="dk1"/>
                          </a:solidFill>
                          <a:effectLst/>
                          <a:latin typeface="+mn-lt"/>
                          <a:ea typeface="+mn-ea"/>
                          <a:cs typeface="+mn-cs"/>
                          <a:hlinkClick r:id="rId4"/>
                        </a:rPr>
                        <a:t>6C/66</a:t>
                      </a:r>
                      <a:r>
                        <a:rPr lang="en-GB" altLang="ko-KR" sz="1800" u="sng" kern="1200" dirty="0">
                          <a:solidFill>
                            <a:schemeClr val="dk1"/>
                          </a:solidFill>
                          <a:effectLst/>
                          <a:latin typeface="+mn-lt"/>
                          <a:ea typeface="+mn-ea"/>
                          <a:cs typeface="+mn-cs"/>
                        </a:rPr>
                        <a:t>)</a:t>
                      </a:r>
                      <a:endParaRPr lang="ko-KR" sz="2000" b="1" dirty="0">
                        <a:effectLst/>
                        <a:latin typeface="Times New Roman" panose="02020603050405020304" pitchFamily="18" charset="0"/>
                        <a:ea typeface="바탕" panose="02030600000101010101" pitchFamily="18" charset="-127"/>
                      </a:endParaRPr>
                    </a:p>
                  </a:txBody>
                  <a:tcPr marL="68580" marR="68580" marT="0" marB="36195" anchor="ctr"/>
                </a:tc>
                <a:extLst>
                  <a:ext uri="{0D108BD9-81ED-4DB2-BD59-A6C34878D82A}">
                    <a16:rowId xmlns:a16="http://schemas.microsoft.com/office/drawing/2014/main" val="10003"/>
                  </a:ext>
                </a:extLst>
              </a:tr>
              <a:tr h="790696">
                <a:tc>
                  <a:txBody>
                    <a:bodyPr/>
                    <a:lstStyle/>
                    <a:p>
                      <a:pPr algn="ct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a:effectLst/>
                        </a:rPr>
                        <a:t>5</a:t>
                      </a:r>
                      <a:endParaRPr lang="ko-KR" sz="2000" b="1">
                        <a:effectLst/>
                        <a:latin typeface="Times New Roman" panose="02020603050405020304" pitchFamily="18" charset="0"/>
                        <a:ea typeface="바탕" panose="02030600000101010101" pitchFamily="18" charset="-127"/>
                      </a:endParaRPr>
                    </a:p>
                  </a:txBody>
                  <a:tcPr marL="68580" marR="68580" marT="0" marB="36195" anchor="ctr"/>
                </a:tc>
                <a:tc>
                  <a:txBody>
                    <a:bodyPr/>
                    <a:lstStyle/>
                    <a:p>
                      <a:pPr hangingPunct="0">
                        <a:spcBef>
                          <a:spcPts val="200"/>
                        </a:spcBef>
                        <a:spcAft>
                          <a:spcPts val="0"/>
                        </a:spcAft>
                        <a:tabLst>
                          <a:tab pos="180340" algn="l"/>
                          <a:tab pos="540385" algn="l"/>
                          <a:tab pos="900430" algn="l"/>
                          <a:tab pos="1188085" algn="l"/>
                          <a:tab pos="1260475" algn="l"/>
                          <a:tab pos="1620520" algn="l"/>
                          <a:tab pos="1980565" algn="l"/>
                          <a:tab pos="2340610" algn="l"/>
                        </a:tabLst>
                      </a:pPr>
                      <a:r>
                        <a:rPr lang="en-GB" sz="2000" b="1" dirty="0">
                          <a:effectLst/>
                        </a:rPr>
                        <a:t>Proposed draft revision of Report ITU-R BT.2420-1 – Collection of usage scenarios of advanced immersive sensory media systems (</a:t>
                      </a:r>
                      <a:r>
                        <a:rPr lang="en-GB" altLang="ko-KR" sz="1800" u="sng" kern="1200" dirty="0">
                          <a:solidFill>
                            <a:schemeClr val="dk1"/>
                          </a:solidFill>
                          <a:effectLst/>
                          <a:latin typeface="+mn-lt"/>
                          <a:ea typeface="+mn-ea"/>
                          <a:cs typeface="+mn-cs"/>
                          <a:hlinkClick r:id="rId5"/>
                        </a:rPr>
                        <a:t>6C/71</a:t>
                      </a:r>
                      <a:r>
                        <a:rPr lang="en-GB" altLang="ko-KR" sz="1800" u="sng" kern="1200" dirty="0">
                          <a:solidFill>
                            <a:schemeClr val="dk1"/>
                          </a:solidFill>
                          <a:effectLst/>
                          <a:latin typeface="+mn-lt"/>
                          <a:ea typeface="+mn-ea"/>
                          <a:cs typeface="+mn-cs"/>
                        </a:rPr>
                        <a:t>)</a:t>
                      </a:r>
                      <a:endParaRPr lang="ko-KR" sz="2000" b="1" dirty="0">
                        <a:effectLst/>
                        <a:latin typeface="Times New Roman" panose="02020603050405020304" pitchFamily="18" charset="0"/>
                        <a:ea typeface="바탕" panose="02030600000101010101" pitchFamily="18" charset="-127"/>
                      </a:endParaRPr>
                    </a:p>
                  </a:txBody>
                  <a:tcPr marL="68580" marR="68580" marT="0" marB="36195" anchor="ctr"/>
                </a:tc>
                <a:extLst>
                  <a:ext uri="{0D108BD9-81ED-4DB2-BD59-A6C34878D82A}">
                    <a16:rowId xmlns:a16="http://schemas.microsoft.com/office/drawing/2014/main" val="10004"/>
                  </a:ext>
                </a:extLst>
              </a:tr>
            </a:tbl>
          </a:graphicData>
        </a:graphic>
      </p:graphicFrame>
      <p:sp>
        <p:nvSpPr>
          <p:cNvPr id="9" name="RS_Classification_Standard">
            <a:extLst>
              <a:ext uri="{FF2B5EF4-FFF2-40B4-BE49-F238E27FC236}">
                <a16:creationId xmlns:a16="http://schemas.microsoft.com/office/drawing/2014/main" id="{2ECA87D0-0EC4-4949-87D9-5E1B96D53B46}"/>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887131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5878532"/>
          </a:xfrm>
          <a:prstGeom prst="rect">
            <a:avLst/>
          </a:prstGeom>
          <a:noFill/>
        </p:spPr>
        <p:txBody>
          <a:bodyPr wrap="square" rtlCol="0">
            <a:spAutoFit/>
          </a:bodyPr>
          <a:lstStyle/>
          <a:p>
            <a:r>
              <a:rPr lang="en-US" altLang="ko-KR" sz="2400" b="1" dirty="0">
                <a:solidFill>
                  <a:srgbClr val="FF0000"/>
                </a:solidFill>
              </a:rPr>
              <a:t>Some work items of ITU-T SG12 Question 9 (Audio only)</a:t>
            </a:r>
            <a:br>
              <a:rPr lang="en-US" altLang="ko-KR" sz="2400" b="1" dirty="0">
                <a:solidFill>
                  <a:srgbClr val="FF0000"/>
                </a:solidFill>
              </a:rPr>
            </a:br>
            <a:r>
              <a:rPr lang="en-US" altLang="ko-KR" sz="2400" i="1" dirty="0"/>
              <a:t>(Rapporteur: Jens Berger)</a:t>
            </a:r>
          </a:p>
          <a:p>
            <a:endParaRPr lang="en-US" altLang="ko-KR" sz="2400" b="1" dirty="0"/>
          </a:p>
          <a:p>
            <a:pPr marL="285750" indent="-285750">
              <a:spcAft>
                <a:spcPts val="600"/>
              </a:spcAft>
              <a:buFont typeface="Arial" panose="020B0604020202020204" pitchFamily="34" charset="0"/>
              <a:buChar char="•"/>
            </a:pPr>
            <a:r>
              <a:rPr lang="en-US" altLang="ko-KR" sz="2400" b="1" dirty="0"/>
              <a:t>P.AMD: Perceptual approaches for multi-dimensional analysis </a:t>
            </a:r>
          </a:p>
          <a:p>
            <a:pPr marL="285750" indent="-285750">
              <a:spcAft>
                <a:spcPts val="600"/>
              </a:spcAft>
              <a:buFont typeface="Arial" panose="020B0604020202020204" pitchFamily="34" charset="0"/>
              <a:buChar char="•"/>
            </a:pPr>
            <a:r>
              <a:rPr lang="en-US" altLang="ko-KR" sz="2400" b="1" dirty="0"/>
              <a:t>P.SAMD: Single-ended perceptual approaches for multi-dimensional analysis</a:t>
            </a:r>
          </a:p>
          <a:p>
            <a:pPr marL="285750" indent="-285750">
              <a:spcAft>
                <a:spcPts val="600"/>
              </a:spcAft>
              <a:buFont typeface="Arial" panose="020B0604020202020204" pitchFamily="34" charset="0"/>
              <a:buChar char="•"/>
            </a:pPr>
            <a:r>
              <a:rPr lang="en-US" altLang="ko-KR" sz="2400" b="1" dirty="0"/>
              <a:t>P.ONRA:  Perceptual objective noise reduction </a:t>
            </a:r>
          </a:p>
          <a:p>
            <a:pPr marL="285750" indent="-285750">
              <a:spcAft>
                <a:spcPts val="600"/>
              </a:spcAft>
              <a:buFont typeface="Arial" panose="020B0604020202020204" pitchFamily="34" charset="0"/>
              <a:buChar char="•"/>
            </a:pPr>
            <a:r>
              <a:rPr lang="en-US" altLang="ko-KR" sz="2400" b="1" dirty="0" err="1"/>
              <a:t>P.MLGuide</a:t>
            </a:r>
            <a:r>
              <a:rPr lang="en-US" altLang="ko-KR" sz="2400" b="1" dirty="0"/>
              <a:t>: Guide for Development of Machine Learning Based Solutions</a:t>
            </a:r>
          </a:p>
          <a:p>
            <a:pPr marL="285750" indent="-285750">
              <a:buFont typeface="Arial" panose="020B0604020202020204" pitchFamily="34" charset="0"/>
              <a:buChar char="•"/>
            </a:pPr>
            <a:endParaRPr lang="en-US" altLang="ko-KR" sz="2400" b="1" dirty="0"/>
          </a:p>
          <a:p>
            <a:pPr marL="285750" indent="-285750">
              <a:buFont typeface="Arial" panose="020B0604020202020204" pitchFamily="34" charset="0"/>
              <a:buChar char="•"/>
            </a:pPr>
            <a:r>
              <a:rPr lang="en-US" altLang="ko-KR" sz="2000" dirty="0"/>
              <a:t>[C555] P.SAMD Set A final training results</a:t>
            </a:r>
          </a:p>
          <a:p>
            <a:endParaRPr lang="en-US" altLang="ko-KR" b="1" dirty="0"/>
          </a:p>
          <a:p>
            <a:endParaRPr lang="en-US" altLang="ko-KR" b="1" dirty="0"/>
          </a:p>
          <a:p>
            <a:r>
              <a:rPr lang="en-US" altLang="ko-KR" b="1" dirty="0"/>
              <a:t> </a:t>
            </a:r>
          </a:p>
          <a:p>
            <a:endParaRPr lang="ko-KR" altLang="en-US" dirty="0"/>
          </a:p>
        </p:txBody>
      </p:sp>
      <p:sp>
        <p:nvSpPr>
          <p:cNvPr id="7" name="RS_Classification_Standard">
            <a:extLst>
              <a:ext uri="{FF2B5EF4-FFF2-40B4-BE49-F238E27FC236}">
                <a16:creationId xmlns:a16="http://schemas.microsoft.com/office/drawing/2014/main" id="{B9BB96D1-DA83-4E25-BF1F-E91A160D5009}"/>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368880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2308324"/>
          </a:xfrm>
          <a:prstGeom prst="rect">
            <a:avLst/>
          </a:prstGeom>
          <a:noFill/>
        </p:spPr>
        <p:txBody>
          <a:bodyPr wrap="square" rtlCol="0">
            <a:spAutoFit/>
          </a:bodyPr>
          <a:lstStyle/>
          <a:p>
            <a:r>
              <a:rPr lang="en-US" altLang="ko-KR" sz="2400" b="1" dirty="0">
                <a:solidFill>
                  <a:srgbClr val="FF0000"/>
                </a:solidFill>
              </a:rPr>
              <a:t>Some work items of ITU-T SG12 Question 9 </a:t>
            </a:r>
            <a:br>
              <a:rPr lang="en-US" altLang="ko-KR" sz="2400" b="1" dirty="0">
                <a:solidFill>
                  <a:srgbClr val="FF0000"/>
                </a:solidFill>
              </a:rPr>
            </a:br>
            <a:r>
              <a:rPr lang="en-US" altLang="ko-KR" sz="2400" b="1" dirty="0"/>
              <a:t>(Time Schedule)</a:t>
            </a:r>
          </a:p>
          <a:p>
            <a:endParaRPr lang="en-US" altLang="ko-KR" sz="2400" b="1" dirty="0"/>
          </a:p>
          <a:p>
            <a:endParaRPr lang="en-US" altLang="ko-KR" b="1" dirty="0"/>
          </a:p>
          <a:p>
            <a:endParaRPr lang="en-US" altLang="ko-KR" b="1" dirty="0"/>
          </a:p>
          <a:p>
            <a:r>
              <a:rPr lang="en-US" altLang="ko-KR" b="1" dirty="0"/>
              <a:t> </a:t>
            </a:r>
          </a:p>
          <a:p>
            <a:endParaRPr lang="ko-KR" altLang="en-US" dirty="0"/>
          </a:p>
        </p:txBody>
      </p:sp>
      <p:graphicFrame>
        <p:nvGraphicFramePr>
          <p:cNvPr id="3" name="표 2"/>
          <p:cNvGraphicFramePr>
            <a:graphicFrameLocks noGrp="1"/>
          </p:cNvGraphicFramePr>
          <p:nvPr>
            <p:extLst>
              <p:ext uri="{D42A27DB-BD31-4B8C-83A1-F6EECF244321}">
                <p14:modId xmlns:p14="http://schemas.microsoft.com/office/powerpoint/2010/main" val="2519882880"/>
              </p:ext>
            </p:extLst>
          </p:nvPr>
        </p:nvGraphicFramePr>
        <p:xfrm>
          <a:off x="536224" y="2148712"/>
          <a:ext cx="7344816" cy="4290188"/>
        </p:xfrm>
        <a:graphic>
          <a:graphicData uri="http://schemas.openxmlformats.org/drawingml/2006/table">
            <a:tbl>
              <a:tblPr>
                <a:tableStyleId>{5C22544A-7EE6-4342-B048-85BDC9FD1C3A}</a:tableStyleId>
              </a:tblPr>
              <a:tblGrid>
                <a:gridCol w="1632693">
                  <a:extLst>
                    <a:ext uri="{9D8B030D-6E8A-4147-A177-3AD203B41FA5}">
                      <a16:colId xmlns:a16="http://schemas.microsoft.com/office/drawing/2014/main" val="20000"/>
                    </a:ext>
                  </a:extLst>
                </a:gridCol>
                <a:gridCol w="5712123">
                  <a:extLst>
                    <a:ext uri="{9D8B030D-6E8A-4147-A177-3AD203B41FA5}">
                      <a16:colId xmlns:a16="http://schemas.microsoft.com/office/drawing/2014/main" val="20001"/>
                    </a:ext>
                  </a:extLst>
                </a:gridCol>
              </a:tblGrid>
              <a:tr h="187588">
                <a:tc>
                  <a:txBody>
                    <a:bodyPr/>
                    <a:lstStyle/>
                    <a:p>
                      <a:pPr>
                        <a:lnSpc>
                          <a:spcPct val="107000"/>
                        </a:lnSpc>
                        <a:spcBef>
                          <a:spcPts val="600"/>
                        </a:spcBef>
                        <a:spcAft>
                          <a:spcPts val="0"/>
                        </a:spcAft>
                      </a:pPr>
                      <a:r>
                        <a:rPr lang="en-US" sz="1400" b="1" dirty="0">
                          <a:effectLst/>
                        </a:rPr>
                        <a:t>P.ONRA</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Bef>
                          <a:spcPts val="600"/>
                        </a:spcBef>
                        <a:spcAft>
                          <a:spcPts val="0"/>
                        </a:spcAft>
                      </a:pPr>
                      <a:r>
                        <a:rPr lang="en-US" sz="1400" b="1">
                          <a:effectLst/>
                        </a:rPr>
                        <a:t>Requirement specification</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00"/>
                  </a:ext>
                </a:extLst>
              </a:tr>
              <a:tr h="187588">
                <a:tc>
                  <a:txBody>
                    <a:bodyPr/>
                    <a:lstStyle/>
                    <a:p>
                      <a:pPr>
                        <a:lnSpc>
                          <a:spcPct val="107000"/>
                        </a:lnSpc>
                        <a:spcBef>
                          <a:spcPts val="600"/>
                        </a:spcBef>
                        <a:spcAft>
                          <a:spcPts val="0"/>
                        </a:spcAft>
                      </a:pPr>
                      <a:r>
                        <a:rPr lang="en-US" sz="1400" b="1" dirty="0">
                          <a:effectLst/>
                        </a:rPr>
                        <a:t> </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Bef>
                          <a:spcPts val="600"/>
                        </a:spcBef>
                        <a:spcAft>
                          <a:spcPts val="0"/>
                        </a:spcAft>
                      </a:pPr>
                      <a:r>
                        <a:rPr lang="en-US" sz="1400" b="1">
                          <a:effectLst/>
                        </a:rPr>
                        <a:t>Evaluation of input and model from ETSI STQ</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01"/>
                  </a:ext>
                </a:extLst>
              </a:tr>
              <a:tr h="187588">
                <a:tc>
                  <a:txBody>
                    <a:bodyPr/>
                    <a:lstStyle/>
                    <a:p>
                      <a:pPr>
                        <a:lnSpc>
                          <a:spcPct val="107000"/>
                        </a:lnSpc>
                        <a:spcBef>
                          <a:spcPts val="600"/>
                        </a:spcBef>
                        <a:spcAft>
                          <a:spcPts val="0"/>
                        </a:spcAft>
                      </a:pPr>
                      <a:r>
                        <a:rPr lang="en-US" sz="1400" b="1" dirty="0">
                          <a:effectLst/>
                        </a:rPr>
                        <a:t> </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marL="342900" lvl="0" indent="-342900">
                        <a:lnSpc>
                          <a:spcPct val="107000"/>
                        </a:lnSpc>
                        <a:spcBef>
                          <a:spcPts val="600"/>
                        </a:spcBef>
                        <a:spcAft>
                          <a:spcPts val="0"/>
                        </a:spcAft>
                        <a:buFont typeface="Wingdings" panose="05000000000000000000" pitchFamily="2" charset="2"/>
                        <a:buChar char=""/>
                      </a:pPr>
                      <a:r>
                        <a:rPr lang="en-US" sz="1400" b="1" dirty="0">
                          <a:effectLst/>
                        </a:rPr>
                        <a:t>Ongoing, no progress</a:t>
                      </a:r>
                      <a:endParaRPr lang="ko-KR" sz="1400" b="1"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87588">
                <a:tc>
                  <a:txBody>
                    <a:bodyPr/>
                    <a:lstStyle/>
                    <a:p>
                      <a:pPr>
                        <a:lnSpc>
                          <a:spcPct val="107000"/>
                        </a:lnSpc>
                        <a:spcBef>
                          <a:spcPts val="600"/>
                        </a:spcBef>
                        <a:spcAft>
                          <a:spcPts val="0"/>
                        </a:spcAft>
                      </a:pPr>
                      <a:r>
                        <a:rPr lang="en-US" sz="1400" b="1" dirty="0">
                          <a:effectLst/>
                        </a:rPr>
                        <a:t> </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Bef>
                          <a:spcPts val="600"/>
                        </a:spcBef>
                        <a:spcAft>
                          <a:spcPts val="0"/>
                        </a:spcAft>
                      </a:pPr>
                      <a:r>
                        <a:rPr lang="en-US" sz="1400" b="1" dirty="0">
                          <a:effectLst/>
                        </a:rPr>
                        <a:t> </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03"/>
                  </a:ext>
                </a:extLst>
              </a:tr>
              <a:tr h="187588">
                <a:tc>
                  <a:txBody>
                    <a:bodyPr/>
                    <a:lstStyle/>
                    <a:p>
                      <a:pPr>
                        <a:lnSpc>
                          <a:spcPct val="107000"/>
                        </a:lnSpc>
                        <a:spcBef>
                          <a:spcPts val="600"/>
                        </a:spcBef>
                        <a:spcAft>
                          <a:spcPts val="0"/>
                        </a:spcAft>
                      </a:pPr>
                      <a:r>
                        <a:rPr lang="en-US" sz="1400" b="1">
                          <a:effectLst/>
                        </a:rPr>
                        <a:t>P.AMD</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Bef>
                          <a:spcPts val="600"/>
                        </a:spcBef>
                        <a:spcAft>
                          <a:spcPts val="0"/>
                        </a:spcAft>
                      </a:pPr>
                      <a:r>
                        <a:rPr lang="en-US" sz="1400" b="1" dirty="0">
                          <a:effectLst/>
                        </a:rPr>
                        <a:t>Requirement specification</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04"/>
                  </a:ext>
                </a:extLst>
              </a:tr>
              <a:tr h="187588">
                <a:tc>
                  <a:txBody>
                    <a:bodyPr/>
                    <a:lstStyle/>
                    <a:p>
                      <a:pPr>
                        <a:lnSpc>
                          <a:spcPct val="107000"/>
                        </a:lnSpc>
                        <a:spcBef>
                          <a:spcPts val="600"/>
                        </a:spcBef>
                        <a:spcAft>
                          <a:spcPts val="0"/>
                        </a:spcAft>
                      </a:pPr>
                      <a:r>
                        <a:rPr lang="en-US" sz="1400" b="1">
                          <a:effectLst/>
                        </a:rPr>
                        <a:t> </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Bef>
                          <a:spcPts val="600"/>
                        </a:spcBef>
                        <a:spcAft>
                          <a:spcPts val="0"/>
                        </a:spcAft>
                      </a:pPr>
                      <a:r>
                        <a:rPr lang="en-US" sz="1400" b="1" dirty="0">
                          <a:effectLst/>
                        </a:rPr>
                        <a:t>Call for Participation</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05"/>
                  </a:ext>
                </a:extLst>
              </a:tr>
              <a:tr h="187588">
                <a:tc>
                  <a:txBody>
                    <a:bodyPr/>
                    <a:lstStyle/>
                    <a:p>
                      <a:pPr>
                        <a:lnSpc>
                          <a:spcPct val="107000"/>
                        </a:lnSpc>
                        <a:spcBef>
                          <a:spcPts val="600"/>
                        </a:spcBef>
                        <a:spcAft>
                          <a:spcPts val="0"/>
                        </a:spcAft>
                      </a:pPr>
                      <a:r>
                        <a:rPr lang="en-US" sz="1400" b="1">
                          <a:effectLst/>
                        </a:rPr>
                        <a:t> </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marL="457200">
                        <a:lnSpc>
                          <a:spcPct val="107000"/>
                        </a:lnSpc>
                        <a:spcBef>
                          <a:spcPts val="600"/>
                        </a:spcBef>
                        <a:spcAft>
                          <a:spcPts val="0"/>
                        </a:spcAft>
                      </a:pPr>
                      <a:r>
                        <a:rPr lang="en-US" sz="1400" b="1" dirty="0">
                          <a:effectLst/>
                        </a:rPr>
                        <a:t>Training of the model finalized</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06"/>
                  </a:ext>
                </a:extLst>
              </a:tr>
              <a:tr h="187588">
                <a:tc>
                  <a:txBody>
                    <a:bodyPr/>
                    <a:lstStyle/>
                    <a:p>
                      <a:pPr>
                        <a:lnSpc>
                          <a:spcPct val="107000"/>
                        </a:lnSpc>
                        <a:spcBef>
                          <a:spcPts val="600"/>
                        </a:spcBef>
                        <a:spcAft>
                          <a:spcPts val="0"/>
                        </a:spcAft>
                      </a:pPr>
                      <a:r>
                        <a:rPr lang="en-US" sz="1400" b="1">
                          <a:effectLst/>
                        </a:rPr>
                        <a:t> </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marL="457200">
                        <a:lnSpc>
                          <a:spcPct val="107000"/>
                        </a:lnSpc>
                        <a:spcBef>
                          <a:spcPts val="600"/>
                        </a:spcBef>
                        <a:spcAft>
                          <a:spcPts val="0"/>
                        </a:spcAft>
                      </a:pPr>
                      <a:r>
                        <a:rPr lang="en-US" sz="1400" b="1" dirty="0">
                          <a:effectLst/>
                        </a:rPr>
                        <a:t>Model candidate frozen and submitted</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07"/>
                  </a:ext>
                </a:extLst>
              </a:tr>
              <a:tr h="388753">
                <a:tc>
                  <a:txBody>
                    <a:bodyPr/>
                    <a:lstStyle/>
                    <a:p>
                      <a:pPr>
                        <a:lnSpc>
                          <a:spcPct val="107000"/>
                        </a:lnSpc>
                        <a:spcBef>
                          <a:spcPts val="600"/>
                        </a:spcBef>
                        <a:spcAft>
                          <a:spcPts val="0"/>
                        </a:spcAft>
                      </a:pPr>
                      <a:r>
                        <a:rPr lang="en-US" sz="1400" b="1">
                          <a:effectLst/>
                        </a:rPr>
                        <a:t> </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marL="342900" lvl="0" indent="-342900">
                        <a:lnSpc>
                          <a:spcPct val="107000"/>
                        </a:lnSpc>
                        <a:spcBef>
                          <a:spcPts val="600"/>
                        </a:spcBef>
                        <a:spcAft>
                          <a:spcPts val="0"/>
                        </a:spcAft>
                        <a:buFont typeface="Wingdings" panose="05000000000000000000" pitchFamily="2" charset="2"/>
                        <a:buChar char=""/>
                      </a:pPr>
                      <a:r>
                        <a:rPr lang="en-US" sz="1400" b="1" dirty="0">
                          <a:effectLst/>
                        </a:rPr>
                        <a:t>Ongoing, next step: validation</a:t>
                      </a:r>
                      <a:endParaRPr lang="ko-KR" sz="1400" b="1" dirty="0">
                        <a:effectLst/>
                      </a:endParaRPr>
                    </a:p>
                    <a:p>
                      <a:pPr marL="342900" lvl="0" indent="-342900">
                        <a:lnSpc>
                          <a:spcPct val="107000"/>
                        </a:lnSpc>
                        <a:spcAft>
                          <a:spcPts val="0"/>
                        </a:spcAft>
                        <a:buFont typeface="Wingdings" panose="05000000000000000000" pitchFamily="2" charset="2"/>
                        <a:buChar char=""/>
                      </a:pPr>
                      <a:r>
                        <a:rPr lang="en-US" sz="1400" b="1" dirty="0">
                          <a:effectLst/>
                        </a:rPr>
                        <a:t>Finalization P.AMD Oct. 2021</a:t>
                      </a:r>
                      <a:endParaRPr lang="ko-KR" sz="1400" b="1"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187588">
                <a:tc>
                  <a:txBody>
                    <a:bodyPr/>
                    <a:lstStyle/>
                    <a:p>
                      <a:pPr>
                        <a:lnSpc>
                          <a:spcPct val="107000"/>
                        </a:lnSpc>
                        <a:spcBef>
                          <a:spcPts val="600"/>
                        </a:spcBef>
                        <a:spcAft>
                          <a:spcPts val="0"/>
                        </a:spcAft>
                      </a:pPr>
                      <a:r>
                        <a:rPr lang="en-US" sz="1400" b="1">
                          <a:effectLst/>
                        </a:rPr>
                        <a:t> </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Bef>
                          <a:spcPts val="600"/>
                        </a:spcBef>
                        <a:spcAft>
                          <a:spcPts val="0"/>
                        </a:spcAft>
                      </a:pPr>
                      <a:r>
                        <a:rPr lang="en-US" sz="1400" b="1" dirty="0">
                          <a:effectLst/>
                        </a:rPr>
                        <a:t> </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09"/>
                  </a:ext>
                </a:extLst>
              </a:tr>
              <a:tr h="187588">
                <a:tc>
                  <a:txBody>
                    <a:bodyPr/>
                    <a:lstStyle/>
                    <a:p>
                      <a:pPr>
                        <a:lnSpc>
                          <a:spcPct val="107000"/>
                        </a:lnSpc>
                        <a:spcBef>
                          <a:spcPts val="600"/>
                        </a:spcBef>
                        <a:spcAft>
                          <a:spcPts val="0"/>
                        </a:spcAft>
                      </a:pPr>
                      <a:r>
                        <a:rPr lang="en-US" sz="1400" b="1">
                          <a:effectLst/>
                        </a:rPr>
                        <a:t>P.SAMD</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Bef>
                          <a:spcPts val="600"/>
                        </a:spcBef>
                        <a:spcAft>
                          <a:spcPts val="0"/>
                        </a:spcAft>
                      </a:pPr>
                      <a:r>
                        <a:rPr lang="en-US" sz="1400" b="1" dirty="0">
                          <a:effectLst/>
                        </a:rPr>
                        <a:t>Requirement Specification </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10"/>
                  </a:ext>
                </a:extLst>
              </a:tr>
              <a:tr h="187588">
                <a:tc>
                  <a:txBody>
                    <a:bodyPr/>
                    <a:lstStyle/>
                    <a:p>
                      <a:pPr>
                        <a:lnSpc>
                          <a:spcPct val="107000"/>
                        </a:lnSpc>
                        <a:spcBef>
                          <a:spcPts val="600"/>
                        </a:spcBef>
                        <a:spcAft>
                          <a:spcPts val="0"/>
                        </a:spcAft>
                      </a:pPr>
                      <a:r>
                        <a:rPr lang="en-US" sz="1400" b="1">
                          <a:effectLst/>
                        </a:rPr>
                        <a:t> </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Bef>
                          <a:spcPts val="600"/>
                        </a:spcBef>
                        <a:spcAft>
                          <a:spcPts val="0"/>
                        </a:spcAft>
                      </a:pPr>
                      <a:r>
                        <a:rPr lang="en-US" sz="1400" b="1" dirty="0">
                          <a:effectLst/>
                        </a:rPr>
                        <a:t>Results and validation plan</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11"/>
                  </a:ext>
                </a:extLst>
              </a:tr>
              <a:tr h="187588">
                <a:tc>
                  <a:txBody>
                    <a:bodyPr/>
                    <a:lstStyle/>
                    <a:p>
                      <a:pPr>
                        <a:lnSpc>
                          <a:spcPct val="107000"/>
                        </a:lnSpc>
                        <a:spcBef>
                          <a:spcPts val="600"/>
                        </a:spcBef>
                        <a:spcAft>
                          <a:spcPts val="0"/>
                        </a:spcAft>
                      </a:pPr>
                      <a:r>
                        <a:rPr lang="en-US" sz="1400" b="1">
                          <a:effectLst/>
                        </a:rPr>
                        <a:t> </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Bef>
                          <a:spcPts val="600"/>
                        </a:spcBef>
                        <a:spcAft>
                          <a:spcPts val="0"/>
                        </a:spcAft>
                      </a:pPr>
                      <a:r>
                        <a:rPr lang="en-US" sz="1400" b="1" dirty="0">
                          <a:effectLst/>
                        </a:rPr>
                        <a:t>Model candidate frozen and submitted</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12"/>
                  </a:ext>
                </a:extLst>
              </a:tr>
              <a:tr h="187588">
                <a:tc>
                  <a:txBody>
                    <a:bodyPr/>
                    <a:lstStyle/>
                    <a:p>
                      <a:pPr>
                        <a:lnSpc>
                          <a:spcPct val="107000"/>
                        </a:lnSpc>
                        <a:spcBef>
                          <a:spcPts val="600"/>
                        </a:spcBef>
                        <a:spcAft>
                          <a:spcPts val="0"/>
                        </a:spcAft>
                      </a:pPr>
                      <a:r>
                        <a:rPr lang="en-US" sz="1400" b="1">
                          <a:effectLst/>
                        </a:rPr>
                        <a:t> </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Bef>
                          <a:spcPts val="600"/>
                        </a:spcBef>
                        <a:spcAft>
                          <a:spcPts val="0"/>
                        </a:spcAft>
                      </a:pPr>
                      <a:r>
                        <a:rPr lang="en-US" sz="1400" b="1" dirty="0">
                          <a:effectLst/>
                        </a:rPr>
                        <a:t>Latest performance results</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13"/>
                  </a:ext>
                </a:extLst>
              </a:tr>
              <a:tr h="388753">
                <a:tc>
                  <a:txBody>
                    <a:bodyPr/>
                    <a:lstStyle/>
                    <a:p>
                      <a:pPr>
                        <a:lnSpc>
                          <a:spcPct val="107000"/>
                        </a:lnSpc>
                        <a:spcBef>
                          <a:spcPts val="600"/>
                        </a:spcBef>
                        <a:spcAft>
                          <a:spcPts val="0"/>
                        </a:spcAft>
                      </a:pPr>
                      <a:r>
                        <a:rPr lang="en-US" sz="1400" b="1">
                          <a:effectLst/>
                        </a:rPr>
                        <a:t> </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marL="342900" lvl="0" indent="-342900">
                        <a:lnSpc>
                          <a:spcPct val="107000"/>
                        </a:lnSpc>
                        <a:spcBef>
                          <a:spcPts val="600"/>
                        </a:spcBef>
                        <a:spcAft>
                          <a:spcPts val="0"/>
                        </a:spcAft>
                        <a:buFont typeface="Wingdings" panose="05000000000000000000" pitchFamily="2" charset="2"/>
                        <a:buChar char=""/>
                      </a:pPr>
                      <a:r>
                        <a:rPr lang="en-US" sz="1400" b="1" dirty="0">
                          <a:effectLst/>
                        </a:rPr>
                        <a:t>Ongoing, next step: Final validation</a:t>
                      </a:r>
                      <a:endParaRPr lang="ko-KR" sz="1400" b="1" dirty="0">
                        <a:effectLst/>
                      </a:endParaRPr>
                    </a:p>
                    <a:p>
                      <a:pPr marL="342900" lvl="0" indent="-342900">
                        <a:lnSpc>
                          <a:spcPct val="107000"/>
                        </a:lnSpc>
                        <a:spcAft>
                          <a:spcPts val="0"/>
                        </a:spcAft>
                        <a:buFont typeface="Wingdings" panose="05000000000000000000" pitchFamily="2" charset="2"/>
                        <a:buChar char=""/>
                      </a:pPr>
                      <a:r>
                        <a:rPr lang="en-US" sz="1400" b="1" dirty="0">
                          <a:effectLst/>
                        </a:rPr>
                        <a:t>finalization Oct. 2021</a:t>
                      </a:r>
                      <a:endParaRPr lang="ko-KR" sz="1400" b="1"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14"/>
                  </a:ext>
                </a:extLst>
              </a:tr>
              <a:tr h="187588">
                <a:tc>
                  <a:txBody>
                    <a:bodyPr/>
                    <a:lstStyle/>
                    <a:p>
                      <a:pPr>
                        <a:lnSpc>
                          <a:spcPct val="107000"/>
                        </a:lnSpc>
                        <a:spcBef>
                          <a:spcPts val="600"/>
                        </a:spcBef>
                        <a:spcAft>
                          <a:spcPts val="0"/>
                        </a:spcAft>
                      </a:pPr>
                      <a:r>
                        <a:rPr lang="en-US" sz="1400" b="1">
                          <a:effectLst/>
                        </a:rPr>
                        <a:t> </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Bef>
                          <a:spcPts val="600"/>
                        </a:spcBef>
                        <a:spcAft>
                          <a:spcPts val="0"/>
                        </a:spcAft>
                      </a:pPr>
                      <a:r>
                        <a:rPr lang="en-US" sz="1400" b="1" dirty="0">
                          <a:effectLst/>
                        </a:rPr>
                        <a:t> </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15"/>
                  </a:ext>
                </a:extLst>
              </a:tr>
              <a:tr h="187588">
                <a:tc>
                  <a:txBody>
                    <a:bodyPr/>
                    <a:lstStyle/>
                    <a:p>
                      <a:pPr>
                        <a:lnSpc>
                          <a:spcPct val="107000"/>
                        </a:lnSpc>
                        <a:spcBef>
                          <a:spcPts val="600"/>
                        </a:spcBef>
                        <a:spcAft>
                          <a:spcPts val="0"/>
                        </a:spcAft>
                      </a:pPr>
                      <a:r>
                        <a:rPr lang="en-US" sz="1400" b="1">
                          <a:effectLst/>
                        </a:rPr>
                        <a:t>P.MLGuide</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Bef>
                          <a:spcPts val="600"/>
                        </a:spcBef>
                        <a:spcAft>
                          <a:spcPts val="0"/>
                        </a:spcAft>
                      </a:pPr>
                      <a:r>
                        <a:rPr lang="en-US" sz="1400" b="1" dirty="0">
                          <a:effectLst/>
                        </a:rPr>
                        <a:t>First Draft available</a:t>
                      </a:r>
                      <a:endParaRPr lang="ko-KR" sz="1400" b="1"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16"/>
                  </a:ext>
                </a:extLst>
              </a:tr>
              <a:tr h="187588">
                <a:tc>
                  <a:txBody>
                    <a:bodyPr/>
                    <a:lstStyle/>
                    <a:p>
                      <a:pPr>
                        <a:lnSpc>
                          <a:spcPct val="107000"/>
                        </a:lnSpc>
                        <a:spcBef>
                          <a:spcPts val="600"/>
                        </a:spcBef>
                        <a:spcAft>
                          <a:spcPts val="0"/>
                        </a:spcAft>
                      </a:pPr>
                      <a:r>
                        <a:rPr lang="en-US" sz="1400" b="1">
                          <a:effectLst/>
                        </a:rPr>
                        <a:t> </a:t>
                      </a:r>
                      <a:endParaRPr lang="ko-KR" sz="1400" b="1">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marL="342900" lvl="0" indent="-342900">
                        <a:lnSpc>
                          <a:spcPct val="107000"/>
                        </a:lnSpc>
                        <a:spcBef>
                          <a:spcPts val="600"/>
                        </a:spcBef>
                        <a:spcAft>
                          <a:spcPts val="0"/>
                        </a:spcAft>
                        <a:buFont typeface="Wingdings" panose="05000000000000000000" pitchFamily="2" charset="2"/>
                        <a:buChar char=""/>
                      </a:pPr>
                      <a:r>
                        <a:rPr lang="en-US" sz="1400" b="1" dirty="0">
                          <a:effectLst/>
                        </a:rPr>
                        <a:t>Ongoing, finalization 2021</a:t>
                      </a:r>
                      <a:endParaRPr lang="ko-KR" sz="1400" b="1"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17"/>
                  </a:ext>
                </a:extLst>
              </a:tr>
            </a:tbl>
          </a:graphicData>
        </a:graphic>
      </p:graphicFrame>
      <p:sp>
        <p:nvSpPr>
          <p:cNvPr id="9" name="RS_Classification_Standard">
            <a:extLst>
              <a:ext uri="{FF2B5EF4-FFF2-40B4-BE49-F238E27FC236}">
                <a16:creationId xmlns:a16="http://schemas.microsoft.com/office/drawing/2014/main" id="{AC58822D-5386-4879-A695-E4AF9CB8B774}"/>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39182783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클래식">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2157</Words>
  <Application>Microsoft Office PowerPoint</Application>
  <PresentationFormat>On-screen Show (4:3)</PresentationFormat>
  <Paragraphs>311</Paragraphs>
  <Slides>22</Slides>
  <Notes>22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바탕</vt:lpstr>
      <vt:lpstr>돋움</vt:lpstr>
      <vt:lpstr>맑은 고딕</vt:lpstr>
      <vt:lpstr>SimSun</vt:lpstr>
      <vt:lpstr>Arial</vt:lpstr>
      <vt:lpstr>MD아트체</vt:lpstr>
      <vt:lpstr>Times New Roman</vt:lpstr>
      <vt:lpstr>Verdana</vt:lpstr>
      <vt:lpstr>Wingdings</vt:lpstr>
      <vt:lpstr>한컴바탕</vt:lpstr>
      <vt:lpstr>Office 테마</vt:lpstr>
      <vt:lpstr>IRG-AVQA (Intersector Rapporteur Group Audiovisual Quality Assessment) Agenda</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THE END</vt:lpstr>
    </vt:vector>
  </TitlesOfParts>
  <Company>lginnotek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K-mean 분할 클러스터링을 이용한 영상의 stain 오염 검출</dc:title>
  <dc:creator>hong</dc:creator>
  <cp:lastModifiedBy>Berger Jens 8SQ-AR</cp:lastModifiedBy>
  <cp:revision>1516</cp:revision>
  <cp:lastPrinted>2013-06-17T02:53:50Z</cp:lastPrinted>
  <dcterms:created xsi:type="dcterms:W3CDTF">2012-01-26T05:03:39Z</dcterms:created>
  <dcterms:modified xsi:type="dcterms:W3CDTF">2021-06-08T09:33:55Z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S_Classification">
    <vt:lpwstr>UNRESTRICTED</vt:lpwstr>
  </property>
  <property fmtid="{D5CDD505-2E9C-101B-9397-08002B2CF9AE}" pid="3" name="RS_ClassificationID">
    <vt:i4>0</vt:i4>
  </property>
</Properties>
</file>